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0"/>
  </p:notesMasterIdLst>
  <p:sldIdLst>
    <p:sldId id="256" r:id="rId2"/>
    <p:sldId id="327" r:id="rId3"/>
    <p:sldId id="269" r:id="rId4"/>
    <p:sldId id="325" r:id="rId5"/>
    <p:sldId id="324" r:id="rId6"/>
    <p:sldId id="326" r:id="rId7"/>
    <p:sldId id="270" r:id="rId8"/>
    <p:sldId id="328" r:id="rId9"/>
    <p:sldId id="323" r:id="rId10"/>
    <p:sldId id="271" r:id="rId11"/>
    <p:sldId id="329" r:id="rId12"/>
    <p:sldId id="338" r:id="rId13"/>
    <p:sldId id="339" r:id="rId14"/>
    <p:sldId id="340" r:id="rId15"/>
    <p:sldId id="342" r:id="rId16"/>
    <p:sldId id="273" r:id="rId17"/>
    <p:sldId id="274" r:id="rId18"/>
    <p:sldId id="330" r:id="rId19"/>
    <p:sldId id="288" r:id="rId20"/>
    <p:sldId id="275" r:id="rId21"/>
    <p:sldId id="276" r:id="rId22"/>
    <p:sldId id="281" r:id="rId23"/>
    <p:sldId id="293" r:id="rId24"/>
    <p:sldId id="278" r:id="rId25"/>
    <p:sldId id="277" r:id="rId26"/>
    <p:sldId id="279" r:id="rId27"/>
    <p:sldId id="280" r:id="rId28"/>
    <p:sldId id="299" r:id="rId29"/>
    <p:sldId id="321" r:id="rId30"/>
    <p:sldId id="334" r:id="rId31"/>
    <p:sldId id="335" r:id="rId32"/>
    <p:sldId id="336" r:id="rId33"/>
    <p:sldId id="298" r:id="rId34"/>
    <p:sldId id="300" r:id="rId35"/>
    <p:sldId id="301" r:id="rId36"/>
    <p:sldId id="306" r:id="rId37"/>
    <p:sldId id="309" r:id="rId38"/>
    <p:sldId id="316" r:id="rId39"/>
    <p:sldId id="332" r:id="rId40"/>
    <p:sldId id="331" r:id="rId41"/>
    <p:sldId id="322" r:id="rId42"/>
    <p:sldId id="344" r:id="rId43"/>
    <p:sldId id="345" r:id="rId44"/>
    <p:sldId id="304" r:id="rId45"/>
    <p:sldId id="307" r:id="rId46"/>
    <p:sldId id="308" r:id="rId47"/>
    <p:sldId id="312" r:id="rId48"/>
    <p:sldId id="313" r:id="rId49"/>
    <p:sldId id="314" r:id="rId50"/>
    <p:sldId id="310" r:id="rId51"/>
    <p:sldId id="311" r:id="rId52"/>
    <p:sldId id="303" r:id="rId53"/>
    <p:sldId id="333" r:id="rId54"/>
    <p:sldId id="317" r:id="rId55"/>
    <p:sldId id="319" r:id="rId56"/>
    <p:sldId id="320" r:id="rId57"/>
    <p:sldId id="318" r:id="rId58"/>
    <p:sldId id="343" r:id="rId5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8" autoAdjust="0"/>
    <p:restoredTop sz="94660"/>
  </p:normalViewPr>
  <p:slideViewPr>
    <p:cSldViewPr>
      <p:cViewPr varScale="1">
        <p:scale>
          <a:sx n="64" d="100"/>
          <a:sy n="64" d="100"/>
        </p:scale>
        <p:origin x="1336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C3E071-698F-434C-AC0B-FD03035152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614941C2-BCAB-4259-9264-D9B277D31675}">
      <dgm:prSet phldrT="[Text]" custT="1"/>
      <dgm:spPr/>
      <dgm:t>
        <a:bodyPr/>
        <a:lstStyle/>
        <a:p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cấp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của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niêm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endParaRPr lang="en-US" sz="2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3C416D1-6AFD-43C9-8B74-0D4D7449BADA}" type="parTrans" cxnId="{663433E2-2A4D-44B8-964D-1351F77CC3AE}">
      <dgm:prSet/>
      <dgm:spPr/>
      <dgm:t>
        <a:bodyPr/>
        <a:lstStyle/>
        <a:p>
          <a:endParaRPr lang="en-US"/>
        </a:p>
      </dgm:t>
    </dgm:pt>
    <dgm:pt modelId="{F1C347AF-C0FB-49FD-9F86-D12783D64789}" type="sibTrans" cxnId="{663433E2-2A4D-44B8-964D-1351F77CC3AE}">
      <dgm:prSet/>
      <dgm:spPr/>
      <dgm:t>
        <a:bodyPr/>
        <a:lstStyle/>
        <a:p>
          <a:endParaRPr lang="en-US"/>
        </a:p>
      </dgm:t>
    </dgm:pt>
    <dgm:pt modelId="{9DA521EB-2353-469A-989C-0995FB6580A5}">
      <dgm:prSet custT="1"/>
      <dgm:spPr/>
      <dgm:t>
        <a:bodyPr/>
        <a:lstStyle/>
        <a:p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Khởi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phát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do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nguyên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nhân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tắc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nghẽn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</a:p>
      </dgm:t>
    </dgm:pt>
    <dgm:pt modelId="{09AB4293-C8D6-4D35-A0AC-D1BA40465F5B}" type="parTrans" cxnId="{648BE38C-0928-4860-9B9D-809DD4457C6F}">
      <dgm:prSet/>
      <dgm:spPr/>
      <dgm:t>
        <a:bodyPr/>
        <a:lstStyle/>
        <a:p>
          <a:endParaRPr lang="en-US"/>
        </a:p>
      </dgm:t>
    </dgm:pt>
    <dgm:pt modelId="{29F5DC40-E45A-4FB8-B42E-EBFB53D9D0CD}" type="sibTrans" cxnId="{648BE38C-0928-4860-9B9D-809DD4457C6F}">
      <dgm:prSet/>
      <dgm:spPr/>
      <dgm:t>
        <a:bodyPr/>
        <a:lstStyle/>
        <a:p>
          <a:endParaRPr lang="en-US"/>
        </a:p>
      </dgm:t>
    </dgm:pt>
    <dgm:pt modelId="{6BBD3954-1459-4DCA-8010-13B6800F6A6F}" type="pres">
      <dgm:prSet presAssocID="{E6C3E071-698F-434C-AC0B-FD0303515295}" presName="linearFlow" presStyleCnt="0">
        <dgm:presLayoutVars>
          <dgm:resizeHandles val="exact"/>
        </dgm:presLayoutVars>
      </dgm:prSet>
      <dgm:spPr/>
    </dgm:pt>
    <dgm:pt modelId="{C94CA4D5-4CD4-4665-8700-083148D64056}" type="pres">
      <dgm:prSet presAssocID="{9DA521EB-2353-469A-989C-0995FB6580A5}" presName="node" presStyleLbl="node1" presStyleIdx="0" presStyleCnt="2">
        <dgm:presLayoutVars>
          <dgm:bulletEnabled val="1"/>
        </dgm:presLayoutVars>
      </dgm:prSet>
      <dgm:spPr/>
    </dgm:pt>
    <dgm:pt modelId="{2CDD8AB2-8AFE-4EC8-8F37-CB6EAA122E2F}" type="pres">
      <dgm:prSet presAssocID="{29F5DC40-E45A-4FB8-B42E-EBFB53D9D0CD}" presName="sibTrans" presStyleLbl="sibTrans2D1" presStyleIdx="0" presStyleCnt="1"/>
      <dgm:spPr/>
    </dgm:pt>
    <dgm:pt modelId="{9DC2D533-8EEA-4F91-81E8-491467C5D4D6}" type="pres">
      <dgm:prSet presAssocID="{29F5DC40-E45A-4FB8-B42E-EBFB53D9D0CD}" presName="connectorText" presStyleLbl="sibTrans2D1" presStyleIdx="0" presStyleCnt="1"/>
      <dgm:spPr/>
    </dgm:pt>
    <dgm:pt modelId="{91918385-33E9-4568-946B-1A986138DE33}" type="pres">
      <dgm:prSet presAssocID="{614941C2-BCAB-4259-9264-D9B277D31675}" presName="node" presStyleLbl="node1" presStyleIdx="1" presStyleCnt="2">
        <dgm:presLayoutVars>
          <dgm:bulletEnabled val="1"/>
        </dgm:presLayoutVars>
      </dgm:prSet>
      <dgm:spPr/>
    </dgm:pt>
  </dgm:ptLst>
  <dgm:cxnLst>
    <dgm:cxn modelId="{81FD5E60-787F-492F-BC73-DD59BA4AE04E}" type="presOf" srcId="{29F5DC40-E45A-4FB8-B42E-EBFB53D9D0CD}" destId="{2CDD8AB2-8AFE-4EC8-8F37-CB6EAA122E2F}" srcOrd="0" destOrd="0" presId="urn:microsoft.com/office/officeart/2005/8/layout/process2"/>
    <dgm:cxn modelId="{E0536944-14C2-4E74-A574-44FF31DD2373}" type="presOf" srcId="{E6C3E071-698F-434C-AC0B-FD0303515295}" destId="{6BBD3954-1459-4DCA-8010-13B6800F6A6F}" srcOrd="0" destOrd="0" presId="urn:microsoft.com/office/officeart/2005/8/layout/process2"/>
    <dgm:cxn modelId="{648BE38C-0928-4860-9B9D-809DD4457C6F}" srcId="{E6C3E071-698F-434C-AC0B-FD0303515295}" destId="{9DA521EB-2353-469A-989C-0995FB6580A5}" srcOrd="0" destOrd="0" parTransId="{09AB4293-C8D6-4D35-A0AC-D1BA40465F5B}" sibTransId="{29F5DC40-E45A-4FB8-B42E-EBFB53D9D0CD}"/>
    <dgm:cxn modelId="{435DF594-2CAC-4450-B96C-0C8F176EF0F4}" type="presOf" srcId="{9DA521EB-2353-469A-989C-0995FB6580A5}" destId="{C94CA4D5-4CD4-4665-8700-083148D64056}" srcOrd="0" destOrd="0" presId="urn:microsoft.com/office/officeart/2005/8/layout/process2"/>
    <dgm:cxn modelId="{67D073DF-80D6-4A4E-863F-6E90045461C3}" type="presOf" srcId="{29F5DC40-E45A-4FB8-B42E-EBFB53D9D0CD}" destId="{9DC2D533-8EEA-4F91-81E8-491467C5D4D6}" srcOrd="1" destOrd="0" presId="urn:microsoft.com/office/officeart/2005/8/layout/process2"/>
    <dgm:cxn modelId="{663433E2-2A4D-44B8-964D-1351F77CC3AE}" srcId="{E6C3E071-698F-434C-AC0B-FD0303515295}" destId="{614941C2-BCAB-4259-9264-D9B277D31675}" srcOrd="1" destOrd="0" parTransId="{E3C416D1-6AFD-43C9-8B74-0D4D7449BADA}" sibTransId="{F1C347AF-C0FB-49FD-9F86-D12783D64789}"/>
    <dgm:cxn modelId="{B1B81CF5-3E33-459C-83AA-7516A3A80017}" type="presOf" srcId="{614941C2-BCAB-4259-9264-D9B277D31675}" destId="{91918385-33E9-4568-946B-1A986138DE33}" srcOrd="0" destOrd="0" presId="urn:microsoft.com/office/officeart/2005/8/layout/process2"/>
    <dgm:cxn modelId="{A221AB82-2E62-4D8B-8EB6-B576D566D486}" type="presParOf" srcId="{6BBD3954-1459-4DCA-8010-13B6800F6A6F}" destId="{C94CA4D5-4CD4-4665-8700-083148D64056}" srcOrd="0" destOrd="0" presId="urn:microsoft.com/office/officeart/2005/8/layout/process2"/>
    <dgm:cxn modelId="{4B4B6275-28B4-4678-A8CE-18162C088C1C}" type="presParOf" srcId="{6BBD3954-1459-4DCA-8010-13B6800F6A6F}" destId="{2CDD8AB2-8AFE-4EC8-8F37-CB6EAA122E2F}" srcOrd="1" destOrd="0" presId="urn:microsoft.com/office/officeart/2005/8/layout/process2"/>
    <dgm:cxn modelId="{D3E4D6BC-EC74-4EEF-97A1-E5E4FEF23947}" type="presParOf" srcId="{2CDD8AB2-8AFE-4EC8-8F37-CB6EAA122E2F}" destId="{9DC2D533-8EEA-4F91-81E8-491467C5D4D6}" srcOrd="0" destOrd="0" presId="urn:microsoft.com/office/officeart/2005/8/layout/process2"/>
    <dgm:cxn modelId="{93368945-4D25-4EC8-B0A7-645D5BEC9A33}" type="presParOf" srcId="{6BBD3954-1459-4DCA-8010-13B6800F6A6F}" destId="{91918385-33E9-4568-946B-1A986138DE33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C3E071-698F-434C-AC0B-FD03035152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614941C2-BCAB-4259-9264-D9B277D31675}">
      <dgm:prSet phldrT="[Text]"/>
      <dgm:spPr/>
      <dgm:t>
        <a:bodyPr/>
        <a:lstStyle/>
        <a:p>
          <a:r>
            <a:rPr lang="en-US" dirty="0" err="1"/>
            <a:t>Đau</a:t>
          </a:r>
          <a:r>
            <a:rPr lang="en-US" dirty="0"/>
            <a:t> </a:t>
          </a:r>
          <a:r>
            <a:rPr lang="en-US" dirty="0" err="1"/>
            <a:t>bụng</a:t>
          </a:r>
          <a:r>
            <a:rPr lang="en-US" dirty="0"/>
            <a:t> </a:t>
          </a:r>
          <a:r>
            <a:rPr lang="en-US" dirty="0" err="1"/>
            <a:t>quanh</a:t>
          </a:r>
          <a:r>
            <a:rPr lang="en-US" dirty="0"/>
            <a:t> </a:t>
          </a:r>
          <a:r>
            <a:rPr lang="en-US" dirty="0" err="1"/>
            <a:t>rốn</a:t>
          </a:r>
          <a:r>
            <a:rPr lang="en-US" dirty="0"/>
            <a:t>, </a:t>
          </a:r>
          <a:r>
            <a:rPr lang="en-US" dirty="0" err="1"/>
            <a:t>có</a:t>
          </a:r>
          <a:r>
            <a:rPr lang="en-US" dirty="0"/>
            <a:t> </a:t>
          </a:r>
          <a:r>
            <a:rPr lang="en-US" dirty="0" err="1"/>
            <a:t>thể</a:t>
          </a:r>
          <a:r>
            <a:rPr lang="en-US" dirty="0"/>
            <a:t> </a:t>
          </a:r>
          <a:r>
            <a:rPr lang="en-US" dirty="0" err="1"/>
            <a:t>nôn</a:t>
          </a:r>
          <a:r>
            <a:rPr lang="en-US" dirty="0"/>
            <a:t> hay </a:t>
          </a:r>
          <a:r>
            <a:rPr lang="en-US" dirty="0" err="1"/>
            <a:t>buồn</a:t>
          </a:r>
          <a:r>
            <a:rPr lang="en-US" dirty="0"/>
            <a:t> </a:t>
          </a:r>
          <a:r>
            <a:rPr lang="en-US" dirty="0" err="1"/>
            <a:t>nôn</a:t>
          </a:r>
          <a:r>
            <a:rPr lang="en-US" dirty="0"/>
            <a:t> (</a:t>
          </a:r>
          <a:r>
            <a:rPr lang="en-US" dirty="0" err="1"/>
            <a:t>kích</a:t>
          </a:r>
          <a:r>
            <a:rPr lang="en-US" dirty="0"/>
            <a:t> </a:t>
          </a:r>
          <a:r>
            <a:rPr lang="en-US" dirty="0" err="1"/>
            <a:t>thích</a:t>
          </a:r>
          <a:r>
            <a:rPr lang="en-US" dirty="0"/>
            <a:t> </a:t>
          </a:r>
          <a:r>
            <a:rPr lang="en-US" dirty="0" err="1"/>
            <a:t>thần</a:t>
          </a:r>
          <a:r>
            <a:rPr lang="en-US" dirty="0"/>
            <a:t> </a:t>
          </a:r>
          <a:r>
            <a:rPr lang="en-US" dirty="0" err="1"/>
            <a:t>kinh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động</a:t>
          </a:r>
          <a:r>
            <a:rPr lang="en-US" dirty="0"/>
            <a:t>)</a:t>
          </a:r>
        </a:p>
      </dgm:t>
    </dgm:pt>
    <dgm:pt modelId="{E3C416D1-6AFD-43C9-8B74-0D4D7449BADA}" type="parTrans" cxnId="{663433E2-2A4D-44B8-964D-1351F77CC3AE}">
      <dgm:prSet/>
      <dgm:spPr/>
      <dgm:t>
        <a:bodyPr/>
        <a:lstStyle/>
        <a:p>
          <a:endParaRPr lang="en-US"/>
        </a:p>
      </dgm:t>
    </dgm:pt>
    <dgm:pt modelId="{F1C347AF-C0FB-49FD-9F86-D12783D64789}" type="sibTrans" cxnId="{663433E2-2A4D-44B8-964D-1351F77CC3AE}">
      <dgm:prSet/>
      <dgm:spPr/>
      <dgm:t>
        <a:bodyPr/>
        <a:lstStyle/>
        <a:p>
          <a:endParaRPr lang="en-US"/>
        </a:p>
      </dgm:t>
    </dgm:pt>
    <dgm:pt modelId="{9DA521EB-2353-469A-989C-0995FB6580A5}">
      <dgm:prSet/>
      <dgm:spPr/>
      <dgm:t>
        <a:bodyPr/>
        <a:lstStyle/>
        <a:p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Đau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bụng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quanh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rốn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đau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từng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cơn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, 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mơ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hồ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9AB4293-C8D6-4D35-A0AC-D1BA40465F5B}" type="parTrans" cxnId="{648BE38C-0928-4860-9B9D-809DD4457C6F}">
      <dgm:prSet/>
      <dgm:spPr/>
      <dgm:t>
        <a:bodyPr/>
        <a:lstStyle/>
        <a:p>
          <a:endParaRPr lang="en-US"/>
        </a:p>
      </dgm:t>
    </dgm:pt>
    <dgm:pt modelId="{29F5DC40-E45A-4FB8-B42E-EBFB53D9D0CD}" type="sibTrans" cxnId="{648BE38C-0928-4860-9B9D-809DD4457C6F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6BBD3954-1459-4DCA-8010-13B6800F6A6F}" type="pres">
      <dgm:prSet presAssocID="{E6C3E071-698F-434C-AC0B-FD0303515295}" presName="linearFlow" presStyleCnt="0">
        <dgm:presLayoutVars>
          <dgm:resizeHandles val="exact"/>
        </dgm:presLayoutVars>
      </dgm:prSet>
      <dgm:spPr/>
    </dgm:pt>
    <dgm:pt modelId="{C94CA4D5-4CD4-4665-8700-083148D64056}" type="pres">
      <dgm:prSet presAssocID="{9DA521EB-2353-469A-989C-0995FB6580A5}" presName="node" presStyleLbl="node1" presStyleIdx="0" presStyleCnt="2">
        <dgm:presLayoutVars>
          <dgm:bulletEnabled val="1"/>
        </dgm:presLayoutVars>
      </dgm:prSet>
      <dgm:spPr/>
    </dgm:pt>
    <dgm:pt modelId="{2CDD8AB2-8AFE-4EC8-8F37-CB6EAA122E2F}" type="pres">
      <dgm:prSet presAssocID="{29F5DC40-E45A-4FB8-B42E-EBFB53D9D0CD}" presName="sibTrans" presStyleLbl="sibTrans2D1" presStyleIdx="0" presStyleCnt="1"/>
      <dgm:spPr/>
    </dgm:pt>
    <dgm:pt modelId="{9DC2D533-8EEA-4F91-81E8-491467C5D4D6}" type="pres">
      <dgm:prSet presAssocID="{29F5DC40-E45A-4FB8-B42E-EBFB53D9D0CD}" presName="connectorText" presStyleLbl="sibTrans2D1" presStyleIdx="0" presStyleCnt="1"/>
      <dgm:spPr/>
    </dgm:pt>
    <dgm:pt modelId="{91918385-33E9-4568-946B-1A986138DE33}" type="pres">
      <dgm:prSet presAssocID="{614941C2-BCAB-4259-9264-D9B277D31675}" presName="node" presStyleLbl="node1" presStyleIdx="1" presStyleCnt="2">
        <dgm:presLayoutVars>
          <dgm:bulletEnabled val="1"/>
        </dgm:presLayoutVars>
      </dgm:prSet>
      <dgm:spPr/>
    </dgm:pt>
  </dgm:ptLst>
  <dgm:cxnLst>
    <dgm:cxn modelId="{81FD5E60-787F-492F-BC73-DD59BA4AE04E}" type="presOf" srcId="{29F5DC40-E45A-4FB8-B42E-EBFB53D9D0CD}" destId="{2CDD8AB2-8AFE-4EC8-8F37-CB6EAA122E2F}" srcOrd="0" destOrd="0" presId="urn:microsoft.com/office/officeart/2005/8/layout/process2"/>
    <dgm:cxn modelId="{E0536944-14C2-4E74-A574-44FF31DD2373}" type="presOf" srcId="{E6C3E071-698F-434C-AC0B-FD0303515295}" destId="{6BBD3954-1459-4DCA-8010-13B6800F6A6F}" srcOrd="0" destOrd="0" presId="urn:microsoft.com/office/officeart/2005/8/layout/process2"/>
    <dgm:cxn modelId="{648BE38C-0928-4860-9B9D-809DD4457C6F}" srcId="{E6C3E071-698F-434C-AC0B-FD0303515295}" destId="{9DA521EB-2353-469A-989C-0995FB6580A5}" srcOrd="0" destOrd="0" parTransId="{09AB4293-C8D6-4D35-A0AC-D1BA40465F5B}" sibTransId="{29F5DC40-E45A-4FB8-B42E-EBFB53D9D0CD}"/>
    <dgm:cxn modelId="{435DF594-2CAC-4450-B96C-0C8F176EF0F4}" type="presOf" srcId="{9DA521EB-2353-469A-989C-0995FB6580A5}" destId="{C94CA4D5-4CD4-4665-8700-083148D64056}" srcOrd="0" destOrd="0" presId="urn:microsoft.com/office/officeart/2005/8/layout/process2"/>
    <dgm:cxn modelId="{67D073DF-80D6-4A4E-863F-6E90045461C3}" type="presOf" srcId="{29F5DC40-E45A-4FB8-B42E-EBFB53D9D0CD}" destId="{9DC2D533-8EEA-4F91-81E8-491467C5D4D6}" srcOrd="1" destOrd="0" presId="urn:microsoft.com/office/officeart/2005/8/layout/process2"/>
    <dgm:cxn modelId="{663433E2-2A4D-44B8-964D-1351F77CC3AE}" srcId="{E6C3E071-698F-434C-AC0B-FD0303515295}" destId="{614941C2-BCAB-4259-9264-D9B277D31675}" srcOrd="1" destOrd="0" parTransId="{E3C416D1-6AFD-43C9-8B74-0D4D7449BADA}" sibTransId="{F1C347AF-C0FB-49FD-9F86-D12783D64789}"/>
    <dgm:cxn modelId="{B1B81CF5-3E33-459C-83AA-7516A3A80017}" type="presOf" srcId="{614941C2-BCAB-4259-9264-D9B277D31675}" destId="{91918385-33E9-4568-946B-1A986138DE33}" srcOrd="0" destOrd="0" presId="urn:microsoft.com/office/officeart/2005/8/layout/process2"/>
    <dgm:cxn modelId="{A221AB82-2E62-4D8B-8EB6-B576D566D486}" type="presParOf" srcId="{6BBD3954-1459-4DCA-8010-13B6800F6A6F}" destId="{C94CA4D5-4CD4-4665-8700-083148D64056}" srcOrd="0" destOrd="0" presId="urn:microsoft.com/office/officeart/2005/8/layout/process2"/>
    <dgm:cxn modelId="{4B4B6275-28B4-4678-A8CE-18162C088C1C}" type="presParOf" srcId="{6BBD3954-1459-4DCA-8010-13B6800F6A6F}" destId="{2CDD8AB2-8AFE-4EC8-8F37-CB6EAA122E2F}" srcOrd="1" destOrd="0" presId="urn:microsoft.com/office/officeart/2005/8/layout/process2"/>
    <dgm:cxn modelId="{D3E4D6BC-EC74-4EEF-97A1-E5E4FEF23947}" type="presParOf" srcId="{2CDD8AB2-8AFE-4EC8-8F37-CB6EAA122E2F}" destId="{9DC2D533-8EEA-4F91-81E8-491467C5D4D6}" srcOrd="0" destOrd="0" presId="urn:microsoft.com/office/officeart/2005/8/layout/process2"/>
    <dgm:cxn modelId="{93368945-4D25-4EC8-B0A7-645D5BEC9A33}" type="presParOf" srcId="{6BBD3954-1459-4DCA-8010-13B6800F6A6F}" destId="{91918385-33E9-4568-946B-1A986138DE33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C3E071-698F-434C-AC0B-FD03035152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614941C2-BCAB-4259-9264-D9B277D31675}">
      <dgm:prSet phldrT="[Text]" custT="1"/>
      <dgm:spPr/>
      <dgm:t>
        <a:bodyPr/>
        <a:lstStyle/>
        <a:p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thanh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(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phúc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tạng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</dgm:t>
    </dgm:pt>
    <dgm:pt modelId="{E3C416D1-6AFD-43C9-8B74-0D4D7449BADA}" type="parTrans" cxnId="{663433E2-2A4D-44B8-964D-1351F77CC3AE}">
      <dgm:prSet/>
      <dgm:spPr/>
      <dgm:t>
        <a:bodyPr/>
        <a:lstStyle/>
        <a:p>
          <a:endParaRPr lang="en-US"/>
        </a:p>
      </dgm:t>
    </dgm:pt>
    <dgm:pt modelId="{F1C347AF-C0FB-49FD-9F86-D12783D64789}" type="sibTrans" cxnId="{663433E2-2A4D-44B8-964D-1351F77CC3AE}">
      <dgm:prSet/>
      <dgm:spPr/>
      <dgm:t>
        <a:bodyPr/>
        <a:lstStyle/>
        <a:p>
          <a:endParaRPr lang="en-US"/>
        </a:p>
      </dgm:t>
    </dgm:pt>
    <dgm:pt modelId="{9DA521EB-2353-469A-989C-0995FB6580A5}">
      <dgm:prSet custT="1"/>
      <dgm:spPr/>
      <dgm:t>
        <a:bodyPr/>
        <a:lstStyle/>
        <a:p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qua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thành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ruột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thừa</a:t>
          </a:r>
          <a:endParaRPr lang="en-US" sz="2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9AB4293-C8D6-4D35-A0AC-D1BA40465F5B}" type="parTrans" cxnId="{648BE38C-0928-4860-9B9D-809DD4457C6F}">
      <dgm:prSet/>
      <dgm:spPr/>
      <dgm:t>
        <a:bodyPr/>
        <a:lstStyle/>
        <a:p>
          <a:endParaRPr lang="en-US"/>
        </a:p>
      </dgm:t>
    </dgm:pt>
    <dgm:pt modelId="{29F5DC40-E45A-4FB8-B42E-EBFB53D9D0CD}" type="sibTrans" cxnId="{648BE38C-0928-4860-9B9D-809DD4457C6F}">
      <dgm:prSet/>
      <dgm:spPr/>
      <dgm:t>
        <a:bodyPr/>
        <a:lstStyle/>
        <a:p>
          <a:endParaRPr lang="en-US"/>
        </a:p>
      </dgm:t>
    </dgm:pt>
    <dgm:pt modelId="{6BBD3954-1459-4DCA-8010-13B6800F6A6F}" type="pres">
      <dgm:prSet presAssocID="{E6C3E071-698F-434C-AC0B-FD0303515295}" presName="linearFlow" presStyleCnt="0">
        <dgm:presLayoutVars>
          <dgm:resizeHandles val="exact"/>
        </dgm:presLayoutVars>
      </dgm:prSet>
      <dgm:spPr/>
    </dgm:pt>
    <dgm:pt modelId="{C94CA4D5-4CD4-4665-8700-083148D64056}" type="pres">
      <dgm:prSet presAssocID="{9DA521EB-2353-469A-989C-0995FB6580A5}" presName="node" presStyleLbl="node1" presStyleIdx="0" presStyleCnt="2">
        <dgm:presLayoutVars>
          <dgm:bulletEnabled val="1"/>
        </dgm:presLayoutVars>
      </dgm:prSet>
      <dgm:spPr/>
    </dgm:pt>
    <dgm:pt modelId="{2CDD8AB2-8AFE-4EC8-8F37-CB6EAA122E2F}" type="pres">
      <dgm:prSet presAssocID="{29F5DC40-E45A-4FB8-B42E-EBFB53D9D0CD}" presName="sibTrans" presStyleLbl="sibTrans2D1" presStyleIdx="0" presStyleCnt="1"/>
      <dgm:spPr/>
    </dgm:pt>
    <dgm:pt modelId="{9DC2D533-8EEA-4F91-81E8-491467C5D4D6}" type="pres">
      <dgm:prSet presAssocID="{29F5DC40-E45A-4FB8-B42E-EBFB53D9D0CD}" presName="connectorText" presStyleLbl="sibTrans2D1" presStyleIdx="0" presStyleCnt="1"/>
      <dgm:spPr/>
    </dgm:pt>
    <dgm:pt modelId="{91918385-33E9-4568-946B-1A986138DE33}" type="pres">
      <dgm:prSet presAssocID="{614941C2-BCAB-4259-9264-D9B277D31675}" presName="node" presStyleLbl="node1" presStyleIdx="1" presStyleCnt="2">
        <dgm:presLayoutVars>
          <dgm:bulletEnabled val="1"/>
        </dgm:presLayoutVars>
      </dgm:prSet>
      <dgm:spPr/>
    </dgm:pt>
  </dgm:ptLst>
  <dgm:cxnLst>
    <dgm:cxn modelId="{81FD5E60-787F-492F-BC73-DD59BA4AE04E}" type="presOf" srcId="{29F5DC40-E45A-4FB8-B42E-EBFB53D9D0CD}" destId="{2CDD8AB2-8AFE-4EC8-8F37-CB6EAA122E2F}" srcOrd="0" destOrd="0" presId="urn:microsoft.com/office/officeart/2005/8/layout/process2"/>
    <dgm:cxn modelId="{E0536944-14C2-4E74-A574-44FF31DD2373}" type="presOf" srcId="{E6C3E071-698F-434C-AC0B-FD0303515295}" destId="{6BBD3954-1459-4DCA-8010-13B6800F6A6F}" srcOrd="0" destOrd="0" presId="urn:microsoft.com/office/officeart/2005/8/layout/process2"/>
    <dgm:cxn modelId="{648BE38C-0928-4860-9B9D-809DD4457C6F}" srcId="{E6C3E071-698F-434C-AC0B-FD0303515295}" destId="{9DA521EB-2353-469A-989C-0995FB6580A5}" srcOrd="0" destOrd="0" parTransId="{09AB4293-C8D6-4D35-A0AC-D1BA40465F5B}" sibTransId="{29F5DC40-E45A-4FB8-B42E-EBFB53D9D0CD}"/>
    <dgm:cxn modelId="{435DF594-2CAC-4450-B96C-0C8F176EF0F4}" type="presOf" srcId="{9DA521EB-2353-469A-989C-0995FB6580A5}" destId="{C94CA4D5-4CD4-4665-8700-083148D64056}" srcOrd="0" destOrd="0" presId="urn:microsoft.com/office/officeart/2005/8/layout/process2"/>
    <dgm:cxn modelId="{67D073DF-80D6-4A4E-863F-6E90045461C3}" type="presOf" srcId="{29F5DC40-E45A-4FB8-B42E-EBFB53D9D0CD}" destId="{9DC2D533-8EEA-4F91-81E8-491467C5D4D6}" srcOrd="1" destOrd="0" presId="urn:microsoft.com/office/officeart/2005/8/layout/process2"/>
    <dgm:cxn modelId="{663433E2-2A4D-44B8-964D-1351F77CC3AE}" srcId="{E6C3E071-698F-434C-AC0B-FD0303515295}" destId="{614941C2-BCAB-4259-9264-D9B277D31675}" srcOrd="1" destOrd="0" parTransId="{E3C416D1-6AFD-43C9-8B74-0D4D7449BADA}" sibTransId="{F1C347AF-C0FB-49FD-9F86-D12783D64789}"/>
    <dgm:cxn modelId="{B1B81CF5-3E33-459C-83AA-7516A3A80017}" type="presOf" srcId="{614941C2-BCAB-4259-9264-D9B277D31675}" destId="{91918385-33E9-4568-946B-1A986138DE33}" srcOrd="0" destOrd="0" presId="urn:microsoft.com/office/officeart/2005/8/layout/process2"/>
    <dgm:cxn modelId="{A221AB82-2E62-4D8B-8EB6-B576D566D486}" type="presParOf" srcId="{6BBD3954-1459-4DCA-8010-13B6800F6A6F}" destId="{C94CA4D5-4CD4-4665-8700-083148D64056}" srcOrd="0" destOrd="0" presId="urn:microsoft.com/office/officeart/2005/8/layout/process2"/>
    <dgm:cxn modelId="{4B4B6275-28B4-4678-A8CE-18162C088C1C}" type="presParOf" srcId="{6BBD3954-1459-4DCA-8010-13B6800F6A6F}" destId="{2CDD8AB2-8AFE-4EC8-8F37-CB6EAA122E2F}" srcOrd="1" destOrd="0" presId="urn:microsoft.com/office/officeart/2005/8/layout/process2"/>
    <dgm:cxn modelId="{D3E4D6BC-EC74-4EEF-97A1-E5E4FEF23947}" type="presParOf" srcId="{2CDD8AB2-8AFE-4EC8-8F37-CB6EAA122E2F}" destId="{9DC2D533-8EEA-4F91-81E8-491467C5D4D6}" srcOrd="0" destOrd="0" presId="urn:microsoft.com/office/officeart/2005/8/layout/process2"/>
    <dgm:cxn modelId="{93368945-4D25-4EC8-B0A7-645D5BEC9A33}" type="presParOf" srcId="{6BBD3954-1459-4DCA-8010-13B6800F6A6F}" destId="{91918385-33E9-4568-946B-1A986138DE33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C3E071-698F-434C-AC0B-FD03035152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9DA521EB-2353-469A-989C-0995FB6580A5}">
      <dgm:prSet/>
      <dgm:spPr/>
      <dgm:t>
        <a:bodyPr/>
        <a:lstStyle/>
        <a:p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Triệu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chứng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khu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trú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hơn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liên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quan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đến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phúc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thành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(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thần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kinh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bản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thể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  <a:p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Triệu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chứng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kinh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điển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: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ấn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đau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phản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ứng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dội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đề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kháng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thành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bụng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  <a:p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Sốt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vừa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mạch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nhanh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mặt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đỏ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9AB4293-C8D6-4D35-A0AC-D1BA40465F5B}" type="parTrans" cxnId="{648BE38C-0928-4860-9B9D-809DD4457C6F}">
      <dgm:prSet/>
      <dgm:spPr/>
      <dgm:t>
        <a:bodyPr/>
        <a:lstStyle/>
        <a:p>
          <a:endParaRPr lang="en-US"/>
        </a:p>
      </dgm:t>
    </dgm:pt>
    <dgm:pt modelId="{29F5DC40-E45A-4FB8-B42E-EBFB53D9D0CD}" type="sibTrans" cxnId="{648BE38C-0928-4860-9B9D-809DD4457C6F}">
      <dgm:prSet/>
      <dgm:spPr/>
      <dgm:t>
        <a:bodyPr/>
        <a:lstStyle/>
        <a:p>
          <a:endParaRPr lang="en-US"/>
        </a:p>
      </dgm:t>
    </dgm:pt>
    <dgm:pt modelId="{6BBD3954-1459-4DCA-8010-13B6800F6A6F}" type="pres">
      <dgm:prSet presAssocID="{E6C3E071-698F-434C-AC0B-FD0303515295}" presName="linearFlow" presStyleCnt="0">
        <dgm:presLayoutVars>
          <dgm:resizeHandles val="exact"/>
        </dgm:presLayoutVars>
      </dgm:prSet>
      <dgm:spPr/>
    </dgm:pt>
    <dgm:pt modelId="{C94CA4D5-4CD4-4665-8700-083148D64056}" type="pres">
      <dgm:prSet presAssocID="{9DA521EB-2353-469A-989C-0995FB6580A5}" presName="node" presStyleLbl="node1" presStyleIdx="0" presStyleCnt="1" custLinFactNeighborX="31511" custLinFactNeighborY="9770">
        <dgm:presLayoutVars>
          <dgm:bulletEnabled val="1"/>
        </dgm:presLayoutVars>
      </dgm:prSet>
      <dgm:spPr/>
    </dgm:pt>
  </dgm:ptLst>
  <dgm:cxnLst>
    <dgm:cxn modelId="{E0536944-14C2-4E74-A574-44FF31DD2373}" type="presOf" srcId="{E6C3E071-698F-434C-AC0B-FD0303515295}" destId="{6BBD3954-1459-4DCA-8010-13B6800F6A6F}" srcOrd="0" destOrd="0" presId="urn:microsoft.com/office/officeart/2005/8/layout/process2"/>
    <dgm:cxn modelId="{648BE38C-0928-4860-9B9D-809DD4457C6F}" srcId="{E6C3E071-698F-434C-AC0B-FD0303515295}" destId="{9DA521EB-2353-469A-989C-0995FB6580A5}" srcOrd="0" destOrd="0" parTransId="{09AB4293-C8D6-4D35-A0AC-D1BA40465F5B}" sibTransId="{29F5DC40-E45A-4FB8-B42E-EBFB53D9D0CD}"/>
    <dgm:cxn modelId="{435DF594-2CAC-4450-B96C-0C8F176EF0F4}" type="presOf" srcId="{9DA521EB-2353-469A-989C-0995FB6580A5}" destId="{C94CA4D5-4CD4-4665-8700-083148D64056}" srcOrd="0" destOrd="0" presId="urn:microsoft.com/office/officeart/2005/8/layout/process2"/>
    <dgm:cxn modelId="{A221AB82-2E62-4D8B-8EB6-B576D566D486}" type="presParOf" srcId="{6BBD3954-1459-4DCA-8010-13B6800F6A6F}" destId="{C94CA4D5-4CD4-4665-8700-083148D64056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6C3E071-698F-434C-AC0B-FD03035152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14941C2-BCAB-4259-9264-D9B277D31675}">
      <dgm:prSet phldrT="[Text]" custT="1"/>
      <dgm:spPr/>
      <dgm:t>
        <a:bodyPr/>
        <a:lstStyle/>
        <a:p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Hoại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tử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thành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ruột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thừa</a:t>
          </a:r>
          <a:endParaRPr lang="en-US" sz="2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3C416D1-6AFD-43C9-8B74-0D4D7449BADA}" type="parTrans" cxnId="{663433E2-2A4D-44B8-964D-1351F77CC3AE}">
      <dgm:prSet/>
      <dgm:spPr/>
      <dgm:t>
        <a:bodyPr/>
        <a:lstStyle/>
        <a:p>
          <a:endParaRPr lang="en-US"/>
        </a:p>
      </dgm:t>
    </dgm:pt>
    <dgm:pt modelId="{F1C347AF-C0FB-49FD-9F86-D12783D64789}" type="sibTrans" cxnId="{663433E2-2A4D-44B8-964D-1351F77CC3AE}">
      <dgm:prSet/>
      <dgm:spPr/>
      <dgm:t>
        <a:bodyPr/>
        <a:lstStyle/>
        <a:p>
          <a:endParaRPr lang="en-US"/>
        </a:p>
      </dgm:t>
    </dgm:pt>
    <dgm:pt modelId="{9DA521EB-2353-469A-989C-0995FB6580A5}">
      <dgm:prSet custT="1"/>
      <dgm:spPr/>
      <dgm:t>
        <a:bodyPr/>
        <a:lstStyle/>
        <a:p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phúc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lan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đến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cấu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trúc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lân</a:t>
          </a:r>
          <a:r>
            <a:rPr lang="en-US" sz="28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dirty="0" err="1">
              <a:latin typeface="Arial" panose="020B0604020202020204" pitchFamily="34" charset="0"/>
              <a:cs typeface="Arial" panose="020B0604020202020204" pitchFamily="34" charset="0"/>
            </a:rPr>
            <a:t>cận</a:t>
          </a:r>
          <a:endParaRPr lang="en-US" sz="2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9AB4293-C8D6-4D35-A0AC-D1BA40465F5B}" type="parTrans" cxnId="{648BE38C-0928-4860-9B9D-809DD4457C6F}">
      <dgm:prSet/>
      <dgm:spPr/>
      <dgm:t>
        <a:bodyPr/>
        <a:lstStyle/>
        <a:p>
          <a:endParaRPr lang="en-US"/>
        </a:p>
      </dgm:t>
    </dgm:pt>
    <dgm:pt modelId="{29F5DC40-E45A-4FB8-B42E-EBFB53D9D0CD}" type="sibTrans" cxnId="{648BE38C-0928-4860-9B9D-809DD4457C6F}">
      <dgm:prSet/>
      <dgm:spPr/>
      <dgm:t>
        <a:bodyPr/>
        <a:lstStyle/>
        <a:p>
          <a:endParaRPr lang="en-US"/>
        </a:p>
      </dgm:t>
    </dgm:pt>
    <dgm:pt modelId="{6BBD3954-1459-4DCA-8010-13B6800F6A6F}" type="pres">
      <dgm:prSet presAssocID="{E6C3E071-698F-434C-AC0B-FD0303515295}" presName="linearFlow" presStyleCnt="0">
        <dgm:presLayoutVars>
          <dgm:resizeHandles val="exact"/>
        </dgm:presLayoutVars>
      </dgm:prSet>
      <dgm:spPr/>
    </dgm:pt>
    <dgm:pt modelId="{C94CA4D5-4CD4-4665-8700-083148D64056}" type="pres">
      <dgm:prSet presAssocID="{9DA521EB-2353-469A-989C-0995FB6580A5}" presName="node" presStyleLbl="node1" presStyleIdx="0" presStyleCnt="2">
        <dgm:presLayoutVars>
          <dgm:bulletEnabled val="1"/>
        </dgm:presLayoutVars>
      </dgm:prSet>
      <dgm:spPr/>
    </dgm:pt>
    <dgm:pt modelId="{2CDD8AB2-8AFE-4EC8-8F37-CB6EAA122E2F}" type="pres">
      <dgm:prSet presAssocID="{29F5DC40-E45A-4FB8-B42E-EBFB53D9D0CD}" presName="sibTrans" presStyleLbl="sibTrans2D1" presStyleIdx="0" presStyleCnt="1"/>
      <dgm:spPr/>
    </dgm:pt>
    <dgm:pt modelId="{9DC2D533-8EEA-4F91-81E8-491467C5D4D6}" type="pres">
      <dgm:prSet presAssocID="{29F5DC40-E45A-4FB8-B42E-EBFB53D9D0CD}" presName="connectorText" presStyleLbl="sibTrans2D1" presStyleIdx="0" presStyleCnt="1"/>
      <dgm:spPr/>
    </dgm:pt>
    <dgm:pt modelId="{91918385-33E9-4568-946B-1A986138DE33}" type="pres">
      <dgm:prSet presAssocID="{614941C2-BCAB-4259-9264-D9B277D31675}" presName="node" presStyleLbl="node1" presStyleIdx="1" presStyleCnt="2">
        <dgm:presLayoutVars>
          <dgm:bulletEnabled val="1"/>
        </dgm:presLayoutVars>
      </dgm:prSet>
      <dgm:spPr/>
    </dgm:pt>
  </dgm:ptLst>
  <dgm:cxnLst>
    <dgm:cxn modelId="{81FD5E60-787F-492F-BC73-DD59BA4AE04E}" type="presOf" srcId="{29F5DC40-E45A-4FB8-B42E-EBFB53D9D0CD}" destId="{2CDD8AB2-8AFE-4EC8-8F37-CB6EAA122E2F}" srcOrd="0" destOrd="0" presId="urn:microsoft.com/office/officeart/2005/8/layout/process2"/>
    <dgm:cxn modelId="{E0536944-14C2-4E74-A574-44FF31DD2373}" type="presOf" srcId="{E6C3E071-698F-434C-AC0B-FD0303515295}" destId="{6BBD3954-1459-4DCA-8010-13B6800F6A6F}" srcOrd="0" destOrd="0" presId="urn:microsoft.com/office/officeart/2005/8/layout/process2"/>
    <dgm:cxn modelId="{648BE38C-0928-4860-9B9D-809DD4457C6F}" srcId="{E6C3E071-698F-434C-AC0B-FD0303515295}" destId="{9DA521EB-2353-469A-989C-0995FB6580A5}" srcOrd="0" destOrd="0" parTransId="{09AB4293-C8D6-4D35-A0AC-D1BA40465F5B}" sibTransId="{29F5DC40-E45A-4FB8-B42E-EBFB53D9D0CD}"/>
    <dgm:cxn modelId="{435DF594-2CAC-4450-B96C-0C8F176EF0F4}" type="presOf" srcId="{9DA521EB-2353-469A-989C-0995FB6580A5}" destId="{C94CA4D5-4CD4-4665-8700-083148D64056}" srcOrd="0" destOrd="0" presId="urn:microsoft.com/office/officeart/2005/8/layout/process2"/>
    <dgm:cxn modelId="{67D073DF-80D6-4A4E-863F-6E90045461C3}" type="presOf" srcId="{29F5DC40-E45A-4FB8-B42E-EBFB53D9D0CD}" destId="{9DC2D533-8EEA-4F91-81E8-491467C5D4D6}" srcOrd="1" destOrd="0" presId="urn:microsoft.com/office/officeart/2005/8/layout/process2"/>
    <dgm:cxn modelId="{663433E2-2A4D-44B8-964D-1351F77CC3AE}" srcId="{E6C3E071-698F-434C-AC0B-FD0303515295}" destId="{614941C2-BCAB-4259-9264-D9B277D31675}" srcOrd="1" destOrd="0" parTransId="{E3C416D1-6AFD-43C9-8B74-0D4D7449BADA}" sibTransId="{F1C347AF-C0FB-49FD-9F86-D12783D64789}"/>
    <dgm:cxn modelId="{B1B81CF5-3E33-459C-83AA-7516A3A80017}" type="presOf" srcId="{614941C2-BCAB-4259-9264-D9B277D31675}" destId="{91918385-33E9-4568-946B-1A986138DE33}" srcOrd="0" destOrd="0" presId="urn:microsoft.com/office/officeart/2005/8/layout/process2"/>
    <dgm:cxn modelId="{A221AB82-2E62-4D8B-8EB6-B576D566D486}" type="presParOf" srcId="{6BBD3954-1459-4DCA-8010-13B6800F6A6F}" destId="{C94CA4D5-4CD4-4665-8700-083148D64056}" srcOrd="0" destOrd="0" presId="urn:microsoft.com/office/officeart/2005/8/layout/process2"/>
    <dgm:cxn modelId="{4B4B6275-28B4-4678-A8CE-18162C088C1C}" type="presParOf" srcId="{6BBD3954-1459-4DCA-8010-13B6800F6A6F}" destId="{2CDD8AB2-8AFE-4EC8-8F37-CB6EAA122E2F}" srcOrd="1" destOrd="0" presId="urn:microsoft.com/office/officeart/2005/8/layout/process2"/>
    <dgm:cxn modelId="{D3E4D6BC-EC74-4EEF-97A1-E5E4FEF23947}" type="presParOf" srcId="{2CDD8AB2-8AFE-4EC8-8F37-CB6EAA122E2F}" destId="{9DC2D533-8EEA-4F91-81E8-491467C5D4D6}" srcOrd="0" destOrd="0" presId="urn:microsoft.com/office/officeart/2005/8/layout/process2"/>
    <dgm:cxn modelId="{93368945-4D25-4EC8-B0A7-645D5BEC9A33}" type="presParOf" srcId="{6BBD3954-1459-4DCA-8010-13B6800F6A6F}" destId="{91918385-33E9-4568-946B-1A986138DE33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FDFB856-9645-4302-B7DE-111A429C5AC9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E34C3595-A856-43BB-8731-0E8D62CF08F4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dirty="0" err="1"/>
            <a:t>Mạc</a:t>
          </a:r>
          <a:r>
            <a:rPr lang="en-US" dirty="0"/>
            <a:t> </a:t>
          </a:r>
          <a:r>
            <a:rPr lang="en-US" dirty="0" err="1"/>
            <a:t>nối</a:t>
          </a:r>
          <a:r>
            <a:rPr lang="en-US" dirty="0"/>
            <a:t> </a:t>
          </a:r>
          <a:r>
            <a:rPr lang="en-US" dirty="0" err="1"/>
            <a:t>lớn</a:t>
          </a:r>
          <a:r>
            <a:rPr lang="en-US" dirty="0"/>
            <a:t> </a:t>
          </a:r>
          <a:r>
            <a:rPr lang="en-US" dirty="0" err="1"/>
            <a:t>đến</a:t>
          </a:r>
          <a:r>
            <a:rPr lang="en-US" dirty="0"/>
            <a:t> </a:t>
          </a:r>
          <a:r>
            <a:rPr lang="en-US" dirty="0" err="1"/>
            <a:t>khu</a:t>
          </a:r>
          <a:r>
            <a:rPr lang="en-US" dirty="0"/>
            <a:t> </a:t>
          </a:r>
          <a:r>
            <a:rPr lang="en-US" dirty="0" err="1"/>
            <a:t>trú</a:t>
          </a:r>
          <a:endParaRPr lang="en-US" dirty="0"/>
        </a:p>
      </dgm:t>
    </dgm:pt>
    <dgm:pt modelId="{DB437338-B231-47E9-BB7C-51617194A9A2}" type="parTrans" cxnId="{34329A5E-0254-4EEE-A19F-3635E262C97F}">
      <dgm:prSet/>
      <dgm:spPr/>
      <dgm:t>
        <a:bodyPr/>
        <a:lstStyle/>
        <a:p>
          <a:endParaRPr lang="en-US"/>
        </a:p>
      </dgm:t>
    </dgm:pt>
    <dgm:pt modelId="{1832BEDD-BC0B-4333-84F8-0584DA1F0E20}" type="sibTrans" cxnId="{34329A5E-0254-4EEE-A19F-3635E262C97F}">
      <dgm:prSet/>
      <dgm:spPr/>
      <dgm:t>
        <a:bodyPr/>
        <a:lstStyle/>
        <a:p>
          <a:endParaRPr lang="en-US"/>
        </a:p>
      </dgm:t>
    </dgm:pt>
    <dgm:pt modelId="{95FFACF1-228E-4737-9E09-E4E4C5A2CE89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dirty="0" err="1"/>
            <a:t>Không</a:t>
          </a:r>
          <a:r>
            <a:rPr lang="en-US" dirty="0"/>
            <a:t> </a:t>
          </a:r>
          <a:r>
            <a:rPr lang="en-US" dirty="0" err="1"/>
            <a:t>được</a:t>
          </a:r>
          <a:r>
            <a:rPr lang="en-US" dirty="0"/>
            <a:t> </a:t>
          </a:r>
          <a:r>
            <a:rPr lang="en-US" dirty="0" err="1"/>
            <a:t>đưa</a:t>
          </a:r>
          <a:r>
            <a:rPr lang="en-US" dirty="0"/>
            <a:t> </a:t>
          </a:r>
          <a:r>
            <a:rPr lang="en-US" dirty="0" err="1"/>
            <a:t>đến</a:t>
          </a:r>
          <a:r>
            <a:rPr lang="en-US" dirty="0"/>
            <a:t> </a:t>
          </a:r>
          <a:r>
            <a:rPr lang="en-US" dirty="0" err="1"/>
            <a:t>viêm</a:t>
          </a:r>
          <a:r>
            <a:rPr lang="en-US" dirty="0"/>
            <a:t> </a:t>
          </a:r>
          <a:r>
            <a:rPr lang="en-US" dirty="0" err="1"/>
            <a:t>phúc</a:t>
          </a:r>
          <a:r>
            <a:rPr lang="en-US" dirty="0"/>
            <a:t> </a:t>
          </a:r>
          <a:r>
            <a:rPr lang="en-US" dirty="0" err="1"/>
            <a:t>mạc</a:t>
          </a:r>
          <a:r>
            <a:rPr lang="en-US" dirty="0"/>
            <a:t> </a:t>
          </a:r>
        </a:p>
      </dgm:t>
    </dgm:pt>
    <dgm:pt modelId="{8A0617C7-5D37-4DE7-A3C5-90F3B700CE33}" type="parTrans" cxnId="{A3F7A095-B0BA-47F7-835D-3CBB5231DE32}">
      <dgm:prSet/>
      <dgm:spPr/>
      <dgm:t>
        <a:bodyPr/>
        <a:lstStyle/>
        <a:p>
          <a:endParaRPr lang="en-US"/>
        </a:p>
      </dgm:t>
    </dgm:pt>
    <dgm:pt modelId="{81AF857B-D686-4F48-901D-D0BEDDAA5FA1}" type="sibTrans" cxnId="{A3F7A095-B0BA-47F7-835D-3CBB5231DE32}">
      <dgm:prSet/>
      <dgm:spPr/>
      <dgm:t>
        <a:bodyPr/>
        <a:lstStyle/>
        <a:p>
          <a:endParaRPr lang="en-US"/>
        </a:p>
      </dgm:t>
    </dgm:pt>
    <dgm:pt modelId="{84F8FEF5-2902-4969-B15D-D02E68E42A62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dirty="0" err="1"/>
            <a:t>Thủng</a:t>
          </a:r>
          <a:endParaRPr lang="en-US" dirty="0"/>
        </a:p>
      </dgm:t>
    </dgm:pt>
    <dgm:pt modelId="{14AC6AD2-079D-4F95-A8EA-B1876ED391FB}" type="sibTrans" cxnId="{383E0208-3EC7-4429-868F-08A152FD9CA4}">
      <dgm:prSet/>
      <dgm:spPr/>
      <dgm:t>
        <a:bodyPr/>
        <a:lstStyle/>
        <a:p>
          <a:endParaRPr lang="en-US"/>
        </a:p>
      </dgm:t>
    </dgm:pt>
    <dgm:pt modelId="{7209E89C-126A-494F-99FB-D1424CA41928}" type="parTrans" cxnId="{383E0208-3EC7-4429-868F-08A152FD9CA4}">
      <dgm:prSet/>
      <dgm:spPr/>
      <dgm:t>
        <a:bodyPr/>
        <a:lstStyle/>
        <a:p>
          <a:endParaRPr lang="en-US"/>
        </a:p>
      </dgm:t>
    </dgm:pt>
    <dgm:pt modelId="{F75AD458-D713-4E77-B337-91977D39489A}" type="pres">
      <dgm:prSet presAssocID="{3FDFB856-9645-4302-B7DE-111A429C5AC9}" presName="linearFlow" presStyleCnt="0">
        <dgm:presLayoutVars>
          <dgm:resizeHandles val="exact"/>
        </dgm:presLayoutVars>
      </dgm:prSet>
      <dgm:spPr/>
    </dgm:pt>
    <dgm:pt modelId="{608EDF15-37ED-4A2C-9135-CCEE2373ECAB}" type="pres">
      <dgm:prSet presAssocID="{84F8FEF5-2902-4969-B15D-D02E68E42A62}" presName="node" presStyleLbl="node1" presStyleIdx="0" presStyleCnt="3">
        <dgm:presLayoutVars>
          <dgm:bulletEnabled val="1"/>
        </dgm:presLayoutVars>
      </dgm:prSet>
      <dgm:spPr/>
    </dgm:pt>
    <dgm:pt modelId="{60496422-44F8-4808-8008-27532CFDA166}" type="pres">
      <dgm:prSet presAssocID="{14AC6AD2-079D-4F95-A8EA-B1876ED391FB}" presName="sibTrans" presStyleLbl="sibTrans2D1" presStyleIdx="0" presStyleCnt="2"/>
      <dgm:spPr/>
    </dgm:pt>
    <dgm:pt modelId="{508AA330-8008-4B52-9D02-66962AE714A4}" type="pres">
      <dgm:prSet presAssocID="{14AC6AD2-079D-4F95-A8EA-B1876ED391FB}" presName="connectorText" presStyleLbl="sibTrans2D1" presStyleIdx="0" presStyleCnt="2"/>
      <dgm:spPr/>
    </dgm:pt>
    <dgm:pt modelId="{0644C102-12F1-47B5-8DF5-C3C473149077}" type="pres">
      <dgm:prSet presAssocID="{E34C3595-A856-43BB-8731-0E8D62CF08F4}" presName="node" presStyleLbl="node1" presStyleIdx="1" presStyleCnt="3">
        <dgm:presLayoutVars>
          <dgm:bulletEnabled val="1"/>
        </dgm:presLayoutVars>
      </dgm:prSet>
      <dgm:spPr/>
    </dgm:pt>
    <dgm:pt modelId="{E6A091E8-2AE7-4BD0-B181-081F05112625}" type="pres">
      <dgm:prSet presAssocID="{1832BEDD-BC0B-4333-84F8-0584DA1F0E20}" presName="sibTrans" presStyleLbl="sibTrans2D1" presStyleIdx="1" presStyleCnt="2"/>
      <dgm:spPr/>
    </dgm:pt>
    <dgm:pt modelId="{622751C4-196A-4D44-9F4D-F5D7BC476E4A}" type="pres">
      <dgm:prSet presAssocID="{1832BEDD-BC0B-4333-84F8-0584DA1F0E20}" presName="connectorText" presStyleLbl="sibTrans2D1" presStyleIdx="1" presStyleCnt="2"/>
      <dgm:spPr/>
    </dgm:pt>
    <dgm:pt modelId="{2C0547EE-7CFB-44B2-BEF0-FEE2594C7735}" type="pres">
      <dgm:prSet presAssocID="{95FFACF1-228E-4737-9E09-E4E4C5A2CE89}" presName="node" presStyleLbl="node1" presStyleIdx="2" presStyleCnt="3">
        <dgm:presLayoutVars>
          <dgm:bulletEnabled val="1"/>
        </dgm:presLayoutVars>
      </dgm:prSet>
      <dgm:spPr/>
    </dgm:pt>
  </dgm:ptLst>
  <dgm:cxnLst>
    <dgm:cxn modelId="{383E0208-3EC7-4429-868F-08A152FD9CA4}" srcId="{3FDFB856-9645-4302-B7DE-111A429C5AC9}" destId="{84F8FEF5-2902-4969-B15D-D02E68E42A62}" srcOrd="0" destOrd="0" parTransId="{7209E89C-126A-494F-99FB-D1424CA41928}" sibTransId="{14AC6AD2-079D-4F95-A8EA-B1876ED391FB}"/>
    <dgm:cxn modelId="{E6FC7129-8161-4B5A-BC89-FDC5C78C5D7A}" type="presOf" srcId="{1832BEDD-BC0B-4333-84F8-0584DA1F0E20}" destId="{E6A091E8-2AE7-4BD0-B181-081F05112625}" srcOrd="0" destOrd="0" presId="urn:microsoft.com/office/officeart/2005/8/layout/process2"/>
    <dgm:cxn modelId="{34329A5E-0254-4EEE-A19F-3635E262C97F}" srcId="{3FDFB856-9645-4302-B7DE-111A429C5AC9}" destId="{E34C3595-A856-43BB-8731-0E8D62CF08F4}" srcOrd="1" destOrd="0" parTransId="{DB437338-B231-47E9-BB7C-51617194A9A2}" sibTransId="{1832BEDD-BC0B-4333-84F8-0584DA1F0E20}"/>
    <dgm:cxn modelId="{6DA11D46-753C-479F-9A4B-9B01D7CD8E9B}" type="presOf" srcId="{E34C3595-A856-43BB-8731-0E8D62CF08F4}" destId="{0644C102-12F1-47B5-8DF5-C3C473149077}" srcOrd="0" destOrd="0" presId="urn:microsoft.com/office/officeart/2005/8/layout/process2"/>
    <dgm:cxn modelId="{D4EA374F-7275-4EF1-9EE2-16734E0A779E}" type="presOf" srcId="{1832BEDD-BC0B-4333-84F8-0584DA1F0E20}" destId="{622751C4-196A-4D44-9F4D-F5D7BC476E4A}" srcOrd="1" destOrd="0" presId="urn:microsoft.com/office/officeart/2005/8/layout/process2"/>
    <dgm:cxn modelId="{6904478F-C4D0-43A1-80B2-CCB46E3EEC7C}" type="presOf" srcId="{3FDFB856-9645-4302-B7DE-111A429C5AC9}" destId="{F75AD458-D713-4E77-B337-91977D39489A}" srcOrd="0" destOrd="0" presId="urn:microsoft.com/office/officeart/2005/8/layout/process2"/>
    <dgm:cxn modelId="{70C0FA8F-EDFC-4281-AF0E-85EBA73DBAF5}" type="presOf" srcId="{14AC6AD2-079D-4F95-A8EA-B1876ED391FB}" destId="{60496422-44F8-4808-8008-27532CFDA166}" srcOrd="0" destOrd="0" presId="urn:microsoft.com/office/officeart/2005/8/layout/process2"/>
    <dgm:cxn modelId="{A3F7A095-B0BA-47F7-835D-3CBB5231DE32}" srcId="{3FDFB856-9645-4302-B7DE-111A429C5AC9}" destId="{95FFACF1-228E-4737-9E09-E4E4C5A2CE89}" srcOrd="2" destOrd="0" parTransId="{8A0617C7-5D37-4DE7-A3C5-90F3B700CE33}" sibTransId="{81AF857B-D686-4F48-901D-D0BEDDAA5FA1}"/>
    <dgm:cxn modelId="{565B7EB7-FAC0-4E1D-90E5-9EE86AEFAFFE}" type="presOf" srcId="{95FFACF1-228E-4737-9E09-E4E4C5A2CE89}" destId="{2C0547EE-7CFB-44B2-BEF0-FEE2594C7735}" srcOrd="0" destOrd="0" presId="urn:microsoft.com/office/officeart/2005/8/layout/process2"/>
    <dgm:cxn modelId="{BE8458D7-DF46-4162-B079-EAC146AAF4F9}" type="presOf" srcId="{84F8FEF5-2902-4969-B15D-D02E68E42A62}" destId="{608EDF15-37ED-4A2C-9135-CCEE2373ECAB}" srcOrd="0" destOrd="0" presId="urn:microsoft.com/office/officeart/2005/8/layout/process2"/>
    <dgm:cxn modelId="{C6CD2CE9-4813-40B4-9B09-0F4C85B05782}" type="presOf" srcId="{14AC6AD2-079D-4F95-A8EA-B1876ED391FB}" destId="{508AA330-8008-4B52-9D02-66962AE714A4}" srcOrd="1" destOrd="0" presId="urn:microsoft.com/office/officeart/2005/8/layout/process2"/>
    <dgm:cxn modelId="{27EF07EA-2F7C-46D7-8D10-E8AE6DECC223}" type="presParOf" srcId="{F75AD458-D713-4E77-B337-91977D39489A}" destId="{608EDF15-37ED-4A2C-9135-CCEE2373ECAB}" srcOrd="0" destOrd="0" presId="urn:microsoft.com/office/officeart/2005/8/layout/process2"/>
    <dgm:cxn modelId="{4F7A8AE3-8CAE-4DEC-87EB-600793FCA448}" type="presParOf" srcId="{F75AD458-D713-4E77-B337-91977D39489A}" destId="{60496422-44F8-4808-8008-27532CFDA166}" srcOrd="1" destOrd="0" presId="urn:microsoft.com/office/officeart/2005/8/layout/process2"/>
    <dgm:cxn modelId="{B9DF050B-8BBB-4411-A96B-533012963A0C}" type="presParOf" srcId="{60496422-44F8-4808-8008-27532CFDA166}" destId="{508AA330-8008-4B52-9D02-66962AE714A4}" srcOrd="0" destOrd="0" presId="urn:microsoft.com/office/officeart/2005/8/layout/process2"/>
    <dgm:cxn modelId="{AC3E25D1-5DA3-4AEB-BAF2-DE4F69866212}" type="presParOf" srcId="{F75AD458-D713-4E77-B337-91977D39489A}" destId="{0644C102-12F1-47B5-8DF5-C3C473149077}" srcOrd="2" destOrd="0" presId="urn:microsoft.com/office/officeart/2005/8/layout/process2"/>
    <dgm:cxn modelId="{02191ED8-4AC5-4A78-BA9C-7442BBEF1D9A}" type="presParOf" srcId="{F75AD458-D713-4E77-B337-91977D39489A}" destId="{E6A091E8-2AE7-4BD0-B181-081F05112625}" srcOrd="3" destOrd="0" presId="urn:microsoft.com/office/officeart/2005/8/layout/process2"/>
    <dgm:cxn modelId="{99CB099D-8443-4142-A70C-25C700129F4E}" type="presParOf" srcId="{E6A091E8-2AE7-4BD0-B181-081F05112625}" destId="{622751C4-196A-4D44-9F4D-F5D7BC476E4A}" srcOrd="0" destOrd="0" presId="urn:microsoft.com/office/officeart/2005/8/layout/process2"/>
    <dgm:cxn modelId="{4A0A018D-6E7F-4B55-9FBE-F5B0985ACF54}" type="presParOf" srcId="{F75AD458-D713-4E77-B337-91977D39489A}" destId="{2C0547EE-7CFB-44B2-BEF0-FEE2594C7735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4CA4D5-4CD4-4665-8700-083148D64056}">
      <dsp:nvSpPr>
        <dsp:cNvPr id="0" name=""/>
        <dsp:cNvSpPr/>
      </dsp:nvSpPr>
      <dsp:spPr>
        <a:xfrm>
          <a:off x="530396" y="502"/>
          <a:ext cx="2961932" cy="1645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Khởi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phát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do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nguyên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nhân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tắc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nghẽn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</a:p>
      </dsp:txBody>
      <dsp:txXfrm>
        <a:off x="578592" y="48698"/>
        <a:ext cx="2865540" cy="1549126"/>
      </dsp:txXfrm>
    </dsp:sp>
    <dsp:sp modelId="{2CDD8AB2-8AFE-4EC8-8F37-CB6EAA122E2F}">
      <dsp:nvSpPr>
        <dsp:cNvPr id="0" name=""/>
        <dsp:cNvSpPr/>
      </dsp:nvSpPr>
      <dsp:spPr>
        <a:xfrm rot="5400000">
          <a:off x="1702827" y="1687158"/>
          <a:ext cx="617069" cy="7404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 rot="-5400000">
        <a:off x="1789218" y="1748865"/>
        <a:ext cx="444289" cy="431948"/>
      </dsp:txXfrm>
    </dsp:sp>
    <dsp:sp modelId="{91918385-33E9-4568-946B-1A986138DE33}">
      <dsp:nvSpPr>
        <dsp:cNvPr id="0" name=""/>
        <dsp:cNvSpPr/>
      </dsp:nvSpPr>
      <dsp:spPr>
        <a:xfrm>
          <a:off x="530396" y="2468779"/>
          <a:ext cx="2961932" cy="1645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cấp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của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niêm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endParaRPr lang="en-US" sz="2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8592" y="2516975"/>
        <a:ext cx="2865540" cy="15491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4CA4D5-4CD4-4665-8700-083148D64056}">
      <dsp:nvSpPr>
        <dsp:cNvPr id="0" name=""/>
        <dsp:cNvSpPr/>
      </dsp:nvSpPr>
      <dsp:spPr>
        <a:xfrm>
          <a:off x="530396" y="502"/>
          <a:ext cx="2961932" cy="1645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Đau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bụng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quanh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rốn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đau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từng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cơn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, 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mơ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hồ</a:t>
          </a:r>
          <a:endParaRPr lang="en-US" sz="24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8592" y="48698"/>
        <a:ext cx="2865540" cy="1549126"/>
      </dsp:txXfrm>
    </dsp:sp>
    <dsp:sp modelId="{2CDD8AB2-8AFE-4EC8-8F37-CB6EAA122E2F}">
      <dsp:nvSpPr>
        <dsp:cNvPr id="0" name=""/>
        <dsp:cNvSpPr/>
      </dsp:nvSpPr>
      <dsp:spPr>
        <a:xfrm rot="5400000">
          <a:off x="1702827" y="1687158"/>
          <a:ext cx="617069" cy="740483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1789218" y="1748865"/>
        <a:ext cx="444289" cy="431948"/>
      </dsp:txXfrm>
    </dsp:sp>
    <dsp:sp modelId="{91918385-33E9-4568-946B-1A986138DE33}">
      <dsp:nvSpPr>
        <dsp:cNvPr id="0" name=""/>
        <dsp:cNvSpPr/>
      </dsp:nvSpPr>
      <dsp:spPr>
        <a:xfrm>
          <a:off x="530396" y="2468779"/>
          <a:ext cx="2961932" cy="1645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Đau</a:t>
          </a:r>
          <a:r>
            <a:rPr lang="en-US" sz="2400" kern="1200" dirty="0"/>
            <a:t> </a:t>
          </a:r>
          <a:r>
            <a:rPr lang="en-US" sz="2400" kern="1200" dirty="0" err="1"/>
            <a:t>bụng</a:t>
          </a:r>
          <a:r>
            <a:rPr lang="en-US" sz="2400" kern="1200" dirty="0"/>
            <a:t> </a:t>
          </a:r>
          <a:r>
            <a:rPr lang="en-US" sz="2400" kern="1200" dirty="0" err="1"/>
            <a:t>quanh</a:t>
          </a:r>
          <a:r>
            <a:rPr lang="en-US" sz="2400" kern="1200" dirty="0"/>
            <a:t> </a:t>
          </a:r>
          <a:r>
            <a:rPr lang="en-US" sz="2400" kern="1200" dirty="0" err="1"/>
            <a:t>rốn</a:t>
          </a:r>
          <a:r>
            <a:rPr lang="en-US" sz="2400" kern="1200" dirty="0"/>
            <a:t>, </a:t>
          </a:r>
          <a:r>
            <a:rPr lang="en-US" sz="2400" kern="1200" dirty="0" err="1"/>
            <a:t>có</a:t>
          </a:r>
          <a:r>
            <a:rPr lang="en-US" sz="2400" kern="1200" dirty="0"/>
            <a:t> </a:t>
          </a:r>
          <a:r>
            <a:rPr lang="en-US" sz="2400" kern="1200" dirty="0" err="1"/>
            <a:t>thể</a:t>
          </a:r>
          <a:r>
            <a:rPr lang="en-US" sz="2400" kern="1200" dirty="0"/>
            <a:t> </a:t>
          </a:r>
          <a:r>
            <a:rPr lang="en-US" sz="2400" kern="1200" dirty="0" err="1"/>
            <a:t>nôn</a:t>
          </a:r>
          <a:r>
            <a:rPr lang="en-US" sz="2400" kern="1200" dirty="0"/>
            <a:t> hay </a:t>
          </a:r>
          <a:r>
            <a:rPr lang="en-US" sz="2400" kern="1200" dirty="0" err="1"/>
            <a:t>buồn</a:t>
          </a:r>
          <a:r>
            <a:rPr lang="en-US" sz="2400" kern="1200" dirty="0"/>
            <a:t> </a:t>
          </a:r>
          <a:r>
            <a:rPr lang="en-US" sz="2400" kern="1200" dirty="0" err="1"/>
            <a:t>nôn</a:t>
          </a:r>
          <a:r>
            <a:rPr lang="en-US" sz="2400" kern="1200" dirty="0"/>
            <a:t> (</a:t>
          </a:r>
          <a:r>
            <a:rPr lang="en-US" sz="2400" kern="1200" dirty="0" err="1"/>
            <a:t>kích</a:t>
          </a:r>
          <a:r>
            <a:rPr lang="en-US" sz="2400" kern="1200" dirty="0"/>
            <a:t> </a:t>
          </a:r>
          <a:r>
            <a:rPr lang="en-US" sz="2400" kern="1200" dirty="0" err="1"/>
            <a:t>thích</a:t>
          </a:r>
          <a:r>
            <a:rPr lang="en-US" sz="2400" kern="1200" dirty="0"/>
            <a:t> </a:t>
          </a:r>
          <a:r>
            <a:rPr lang="en-US" sz="2400" kern="1200" dirty="0" err="1"/>
            <a:t>thần</a:t>
          </a:r>
          <a:r>
            <a:rPr lang="en-US" sz="2400" kern="1200" dirty="0"/>
            <a:t> </a:t>
          </a:r>
          <a:r>
            <a:rPr lang="en-US" sz="2400" kern="1200" dirty="0" err="1"/>
            <a:t>kinh</a:t>
          </a:r>
          <a:r>
            <a:rPr lang="en-US" sz="2400" kern="1200" dirty="0"/>
            <a:t> </a:t>
          </a:r>
          <a:r>
            <a:rPr lang="en-US" sz="2400" kern="1200" dirty="0" err="1"/>
            <a:t>tự</a:t>
          </a:r>
          <a:r>
            <a:rPr lang="en-US" sz="2400" kern="1200" dirty="0"/>
            <a:t> </a:t>
          </a:r>
          <a:r>
            <a:rPr lang="en-US" sz="2400" kern="1200" dirty="0" err="1"/>
            <a:t>động</a:t>
          </a:r>
          <a:r>
            <a:rPr lang="en-US" sz="2400" kern="1200" dirty="0"/>
            <a:t>)</a:t>
          </a:r>
        </a:p>
      </dsp:txBody>
      <dsp:txXfrm>
        <a:off x="578592" y="2516975"/>
        <a:ext cx="2865540" cy="15491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4CA4D5-4CD4-4665-8700-083148D64056}">
      <dsp:nvSpPr>
        <dsp:cNvPr id="0" name=""/>
        <dsp:cNvSpPr/>
      </dsp:nvSpPr>
      <dsp:spPr>
        <a:xfrm>
          <a:off x="530396" y="502"/>
          <a:ext cx="2961932" cy="1645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qua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thành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ruột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thừa</a:t>
          </a:r>
          <a:endParaRPr lang="en-US" sz="2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8592" y="48698"/>
        <a:ext cx="2865540" cy="1549126"/>
      </dsp:txXfrm>
    </dsp:sp>
    <dsp:sp modelId="{2CDD8AB2-8AFE-4EC8-8F37-CB6EAA122E2F}">
      <dsp:nvSpPr>
        <dsp:cNvPr id="0" name=""/>
        <dsp:cNvSpPr/>
      </dsp:nvSpPr>
      <dsp:spPr>
        <a:xfrm rot="5400000">
          <a:off x="1702827" y="1687158"/>
          <a:ext cx="617069" cy="7404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 rot="-5400000">
        <a:off x="1789218" y="1748865"/>
        <a:ext cx="444289" cy="431948"/>
      </dsp:txXfrm>
    </dsp:sp>
    <dsp:sp modelId="{91918385-33E9-4568-946B-1A986138DE33}">
      <dsp:nvSpPr>
        <dsp:cNvPr id="0" name=""/>
        <dsp:cNvSpPr/>
      </dsp:nvSpPr>
      <dsp:spPr>
        <a:xfrm>
          <a:off x="530396" y="2468779"/>
          <a:ext cx="2961932" cy="1645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thanh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(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phúc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tạng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</dsp:txBody>
      <dsp:txXfrm>
        <a:off x="578592" y="2516975"/>
        <a:ext cx="2865540" cy="15491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4CA4D5-4CD4-4665-8700-083148D64056}">
      <dsp:nvSpPr>
        <dsp:cNvPr id="0" name=""/>
        <dsp:cNvSpPr/>
      </dsp:nvSpPr>
      <dsp:spPr>
        <a:xfrm>
          <a:off x="0" y="4018"/>
          <a:ext cx="4022725" cy="41107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Triệu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chứng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khu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trú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hơn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liên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quan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đến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phúc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thành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(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thần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kinh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bản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thể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Triệu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chứng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kinh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điển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: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ấn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đau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phản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ứng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dội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đề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kháng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thành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bụng</a:t>
          </a:r>
          <a:endParaRPr lang="en-US" sz="24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Sốt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vừa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mạch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nhanh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mặt</a:t>
          </a: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400" kern="1200" dirty="0" err="1">
              <a:latin typeface="Arial" panose="020B0604020202020204" pitchFamily="34" charset="0"/>
              <a:cs typeface="Arial" panose="020B0604020202020204" pitchFamily="34" charset="0"/>
            </a:rPr>
            <a:t>đỏ</a:t>
          </a:r>
          <a:endParaRPr lang="en-US" sz="24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7822" y="121840"/>
        <a:ext cx="3787081" cy="387513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4CA4D5-4CD4-4665-8700-083148D64056}">
      <dsp:nvSpPr>
        <dsp:cNvPr id="0" name=""/>
        <dsp:cNvSpPr/>
      </dsp:nvSpPr>
      <dsp:spPr>
        <a:xfrm>
          <a:off x="530396" y="502"/>
          <a:ext cx="2961932" cy="1645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Viêm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phúc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mạc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lan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đến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cấu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trúc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lân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cận</a:t>
          </a:r>
          <a:endParaRPr lang="en-US" sz="2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8592" y="48698"/>
        <a:ext cx="2865540" cy="1549126"/>
      </dsp:txXfrm>
    </dsp:sp>
    <dsp:sp modelId="{2CDD8AB2-8AFE-4EC8-8F37-CB6EAA122E2F}">
      <dsp:nvSpPr>
        <dsp:cNvPr id="0" name=""/>
        <dsp:cNvSpPr/>
      </dsp:nvSpPr>
      <dsp:spPr>
        <a:xfrm rot="5400000">
          <a:off x="1702827" y="1687158"/>
          <a:ext cx="617069" cy="7404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 rot="-5400000">
        <a:off x="1789218" y="1748865"/>
        <a:ext cx="444289" cy="431948"/>
      </dsp:txXfrm>
    </dsp:sp>
    <dsp:sp modelId="{91918385-33E9-4568-946B-1A986138DE33}">
      <dsp:nvSpPr>
        <dsp:cNvPr id="0" name=""/>
        <dsp:cNvSpPr/>
      </dsp:nvSpPr>
      <dsp:spPr>
        <a:xfrm>
          <a:off x="530396" y="2468779"/>
          <a:ext cx="2961932" cy="16455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Hoại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tử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thành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ruột</a:t>
          </a:r>
          <a:r>
            <a:rPr lang="en-US" sz="280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2800" kern="1200" dirty="0" err="1">
              <a:latin typeface="Arial" panose="020B0604020202020204" pitchFamily="34" charset="0"/>
              <a:cs typeface="Arial" panose="020B0604020202020204" pitchFamily="34" charset="0"/>
            </a:rPr>
            <a:t>thừa</a:t>
          </a:r>
          <a:endParaRPr lang="en-US" sz="2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8592" y="2516975"/>
        <a:ext cx="2865540" cy="154912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8EDF15-37ED-4A2C-9135-CCEE2373ECAB}">
      <dsp:nvSpPr>
        <dsp:cNvPr id="0" name=""/>
        <dsp:cNvSpPr/>
      </dsp:nvSpPr>
      <dsp:spPr>
        <a:xfrm>
          <a:off x="1085532" y="0"/>
          <a:ext cx="1851660" cy="1028699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Thủng</a:t>
          </a:r>
          <a:endParaRPr lang="en-US" sz="1900" kern="1200" dirty="0"/>
        </a:p>
      </dsp:txBody>
      <dsp:txXfrm>
        <a:off x="1115662" y="30130"/>
        <a:ext cx="1791400" cy="968439"/>
      </dsp:txXfrm>
    </dsp:sp>
    <dsp:sp modelId="{60496422-44F8-4808-8008-27532CFDA166}">
      <dsp:nvSpPr>
        <dsp:cNvPr id="0" name=""/>
        <dsp:cNvSpPr/>
      </dsp:nvSpPr>
      <dsp:spPr>
        <a:xfrm rot="5400000">
          <a:off x="1818481" y="1054417"/>
          <a:ext cx="385762" cy="4629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1872488" y="1092994"/>
        <a:ext cx="277749" cy="270033"/>
      </dsp:txXfrm>
    </dsp:sp>
    <dsp:sp modelId="{0644C102-12F1-47B5-8DF5-C3C473149077}">
      <dsp:nvSpPr>
        <dsp:cNvPr id="0" name=""/>
        <dsp:cNvSpPr/>
      </dsp:nvSpPr>
      <dsp:spPr>
        <a:xfrm>
          <a:off x="1085532" y="1543050"/>
          <a:ext cx="1851660" cy="1028699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Mạc</a:t>
          </a:r>
          <a:r>
            <a:rPr lang="en-US" sz="1900" kern="1200" dirty="0"/>
            <a:t> </a:t>
          </a:r>
          <a:r>
            <a:rPr lang="en-US" sz="1900" kern="1200" dirty="0" err="1"/>
            <a:t>nối</a:t>
          </a:r>
          <a:r>
            <a:rPr lang="en-US" sz="1900" kern="1200" dirty="0"/>
            <a:t> </a:t>
          </a:r>
          <a:r>
            <a:rPr lang="en-US" sz="1900" kern="1200" dirty="0" err="1"/>
            <a:t>lớn</a:t>
          </a:r>
          <a:r>
            <a:rPr lang="en-US" sz="1900" kern="1200" dirty="0"/>
            <a:t> </a:t>
          </a:r>
          <a:r>
            <a:rPr lang="en-US" sz="1900" kern="1200" dirty="0" err="1"/>
            <a:t>đến</a:t>
          </a:r>
          <a:r>
            <a:rPr lang="en-US" sz="1900" kern="1200" dirty="0"/>
            <a:t> </a:t>
          </a:r>
          <a:r>
            <a:rPr lang="en-US" sz="1900" kern="1200" dirty="0" err="1"/>
            <a:t>khu</a:t>
          </a:r>
          <a:r>
            <a:rPr lang="en-US" sz="1900" kern="1200" dirty="0"/>
            <a:t> </a:t>
          </a:r>
          <a:r>
            <a:rPr lang="en-US" sz="1900" kern="1200" dirty="0" err="1"/>
            <a:t>trú</a:t>
          </a:r>
          <a:endParaRPr lang="en-US" sz="1900" kern="1200" dirty="0"/>
        </a:p>
      </dsp:txBody>
      <dsp:txXfrm>
        <a:off x="1115662" y="1573180"/>
        <a:ext cx="1791400" cy="968439"/>
      </dsp:txXfrm>
    </dsp:sp>
    <dsp:sp modelId="{E6A091E8-2AE7-4BD0-B181-081F05112625}">
      <dsp:nvSpPr>
        <dsp:cNvPr id="0" name=""/>
        <dsp:cNvSpPr/>
      </dsp:nvSpPr>
      <dsp:spPr>
        <a:xfrm rot="5400000">
          <a:off x="1818481" y="2597467"/>
          <a:ext cx="385762" cy="4629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1872488" y="2636044"/>
        <a:ext cx="277749" cy="270033"/>
      </dsp:txXfrm>
    </dsp:sp>
    <dsp:sp modelId="{2C0547EE-7CFB-44B2-BEF0-FEE2594C7735}">
      <dsp:nvSpPr>
        <dsp:cNvPr id="0" name=""/>
        <dsp:cNvSpPr/>
      </dsp:nvSpPr>
      <dsp:spPr>
        <a:xfrm>
          <a:off x="1085532" y="3086099"/>
          <a:ext cx="1851660" cy="1028699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Không</a:t>
          </a:r>
          <a:r>
            <a:rPr lang="en-US" sz="1900" kern="1200" dirty="0"/>
            <a:t> </a:t>
          </a:r>
          <a:r>
            <a:rPr lang="en-US" sz="1900" kern="1200" dirty="0" err="1"/>
            <a:t>được</a:t>
          </a:r>
          <a:r>
            <a:rPr lang="en-US" sz="1900" kern="1200" dirty="0"/>
            <a:t> </a:t>
          </a:r>
          <a:r>
            <a:rPr lang="en-US" sz="1900" kern="1200" dirty="0" err="1"/>
            <a:t>đưa</a:t>
          </a:r>
          <a:r>
            <a:rPr lang="en-US" sz="1900" kern="1200" dirty="0"/>
            <a:t> </a:t>
          </a:r>
          <a:r>
            <a:rPr lang="en-US" sz="1900" kern="1200" dirty="0" err="1"/>
            <a:t>đến</a:t>
          </a:r>
          <a:r>
            <a:rPr lang="en-US" sz="1900" kern="1200" dirty="0"/>
            <a:t> </a:t>
          </a:r>
          <a:r>
            <a:rPr lang="en-US" sz="1900" kern="1200" dirty="0" err="1"/>
            <a:t>viêm</a:t>
          </a:r>
          <a:r>
            <a:rPr lang="en-US" sz="1900" kern="1200" dirty="0"/>
            <a:t> </a:t>
          </a:r>
          <a:r>
            <a:rPr lang="en-US" sz="1900" kern="1200" dirty="0" err="1"/>
            <a:t>phúc</a:t>
          </a:r>
          <a:r>
            <a:rPr lang="en-US" sz="1900" kern="1200" dirty="0"/>
            <a:t> </a:t>
          </a:r>
          <a:r>
            <a:rPr lang="en-US" sz="1900" kern="1200" dirty="0" err="1"/>
            <a:t>mạc</a:t>
          </a:r>
          <a:r>
            <a:rPr lang="en-US" sz="1900" kern="1200" dirty="0"/>
            <a:t> </a:t>
          </a:r>
        </a:p>
      </dsp:txBody>
      <dsp:txXfrm>
        <a:off x="1115662" y="3116229"/>
        <a:ext cx="1791400" cy="9684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1.png>
</file>

<file path=ppt/media/image12.png>
</file>

<file path=ppt/media/image13.png>
</file>

<file path=ppt/media/image14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7.pn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4.png>
</file>

<file path=ppt/media/image40.png>
</file>

<file path=ppt/media/image41.jpeg>
</file>

<file path=ppt/media/image42.jpeg>
</file>

<file path=ppt/media/image43.png>
</file>

<file path=ppt/media/image4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B4FAAB-EE68-405A-94CA-B9EF35EC49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8B9A40-8C44-4C1C-8311-740D6810F49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1A11AFF-C56C-4DBE-81B8-F388B2A68EE6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8CE6783-E258-4600-8D4B-DA113ACC03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CEACD0E-0F8B-45CA-9FBE-6F419CAE8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29D26-94A4-4F21-ADC8-CF7E6AC55A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FFE4FA-5CF7-424A-8593-36A2A14F62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0E2074D7-66EA-4569-B13F-8350C0A36F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en.wikipedia.org/wiki/Gastroenterology" TargetMode="External"/><Relationship Id="rId3" Type="http://schemas.openxmlformats.org/officeDocument/2006/relationships/hyperlink" Target="http://en.wikipedia.org/wiki/Referred_pain" TargetMode="External"/><Relationship Id="rId7" Type="http://schemas.openxmlformats.org/officeDocument/2006/relationships/hyperlink" Target="http://en.wikipedia.org/wiki/Charles_Dettie_Aaron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en.wikipedia.org/wiki/Appendicitis" TargetMode="External"/><Relationship Id="rId5" Type="http://schemas.openxmlformats.org/officeDocument/2006/relationships/hyperlink" Target="http://en.wikipedia.org/wiki/McBurney's_point" TargetMode="External"/><Relationship Id="rId4" Type="http://schemas.openxmlformats.org/officeDocument/2006/relationships/hyperlink" Target="http://en.wikipedia.org/wiki/Epigastrium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>
            <a:extLst>
              <a:ext uri="{FF2B5EF4-FFF2-40B4-BE49-F238E27FC236}">
                <a16:creationId xmlns:a16="http://schemas.microsoft.com/office/drawing/2014/main" id="{FE9BF370-AC37-43EF-B768-2469FCE4BE6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Notes Placeholder 2">
            <a:extLst>
              <a:ext uri="{FF2B5EF4-FFF2-40B4-BE49-F238E27FC236}">
                <a16:creationId xmlns:a16="http://schemas.microsoft.com/office/drawing/2014/main" id="{54F1683F-2697-4907-8586-7320CD4A8C5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Ruột thừa dài 26 cm của một bệnh nhân tại Croatia</a:t>
            </a:r>
          </a:p>
        </p:txBody>
      </p:sp>
      <p:sp>
        <p:nvSpPr>
          <p:cNvPr id="25604" name="Slide Number Placeholder 3">
            <a:extLst>
              <a:ext uri="{FF2B5EF4-FFF2-40B4-BE49-F238E27FC236}">
                <a16:creationId xmlns:a16="http://schemas.microsoft.com/office/drawing/2014/main" id="{554234C1-E5A2-4EE2-B6AB-ABE8A4A50E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12B2EE8-308B-4593-9FE0-C58DF12AB11C}" type="slidenum">
              <a:rPr lang="en-US" altLang="en-US" smtClean="0">
                <a:latin typeface="Calibri" panose="020F0502020204030204" pitchFamily="34" charset="0"/>
              </a:rPr>
              <a:pPr/>
              <a:t>19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>
            <a:extLst>
              <a:ext uri="{FF2B5EF4-FFF2-40B4-BE49-F238E27FC236}">
                <a16:creationId xmlns:a16="http://schemas.microsoft.com/office/drawing/2014/main" id="{E7A5D8D8-915E-4392-BB7F-096096DD5BD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>
            <a:extLst>
              <a:ext uri="{FF2B5EF4-FFF2-40B4-BE49-F238E27FC236}">
                <a16:creationId xmlns:a16="http://schemas.microsoft.com/office/drawing/2014/main" id="{2078AF1B-6C58-4F60-A010-E63B52E7111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b="1"/>
              <a:t>Aaron's sign</a:t>
            </a:r>
            <a:r>
              <a:rPr lang="en-US" altLang="en-US"/>
              <a:t> is a </a:t>
            </a:r>
            <a:r>
              <a:rPr lang="en-US" altLang="en-US" u="sng">
                <a:hlinkClick r:id="rId3" tooltip="Referred pain"/>
              </a:rPr>
              <a:t>referred pain</a:t>
            </a:r>
            <a:r>
              <a:rPr lang="en-US" altLang="en-US"/>
              <a:t> felt in the </a:t>
            </a:r>
            <a:r>
              <a:rPr lang="en-US" altLang="en-US" u="sng">
                <a:hlinkClick r:id="rId4" tooltip="Epigastrium"/>
              </a:rPr>
              <a:t>epigastrium</a:t>
            </a:r>
            <a:r>
              <a:rPr lang="en-US" altLang="en-US"/>
              <a:t> upon continuous firm pressure over </a:t>
            </a:r>
            <a:r>
              <a:rPr lang="en-US" altLang="en-US" u="sng">
                <a:hlinkClick r:id="rId5" tooltip="McBurney's point"/>
              </a:rPr>
              <a:t>McBurney's point</a:t>
            </a:r>
            <a:r>
              <a:rPr lang="en-US" altLang="en-US"/>
              <a:t>. It is indicative of </a:t>
            </a:r>
            <a:r>
              <a:rPr lang="en-US" altLang="en-US" u="sng">
                <a:hlinkClick r:id="rId6" tooltip="Appendicitis"/>
              </a:rPr>
              <a:t>appendicitis</a:t>
            </a:r>
            <a:r>
              <a:rPr lang="en-US" altLang="en-US"/>
              <a:t>. Aaron's sign is named for </a:t>
            </a:r>
            <a:r>
              <a:rPr lang="en-US" altLang="en-US" u="sng">
                <a:hlinkClick r:id="rId7" tooltip="Charles Dettie Aaron"/>
              </a:rPr>
              <a:t>Charles Dettie Aaron</a:t>
            </a:r>
            <a:r>
              <a:rPr lang="en-US" altLang="en-US"/>
              <a:t>, an American </a:t>
            </a:r>
            <a:r>
              <a:rPr lang="en-US" altLang="en-US" u="sng">
                <a:hlinkClick r:id="rId8" tooltip="Gastroenterology"/>
              </a:rPr>
              <a:t>gastroenterologist</a:t>
            </a:r>
            <a:endParaRPr lang="en-US" altLang="en-US"/>
          </a:p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9700" name="Slide Number Placeholder 3">
            <a:extLst>
              <a:ext uri="{FF2B5EF4-FFF2-40B4-BE49-F238E27FC236}">
                <a16:creationId xmlns:a16="http://schemas.microsoft.com/office/drawing/2014/main" id="{CAB0F668-A63A-4C4C-8270-7700FE5958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A2F9D8B-A1D2-4AB9-83AE-8243D99B633F}" type="slidenum">
              <a:rPr lang="en-US" altLang="en-US" smtClean="0">
                <a:latin typeface="Calibri" panose="020F0502020204030204" pitchFamily="34" charset="0"/>
              </a:rPr>
              <a:pPr/>
              <a:t>22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91D1A0B-F5FE-4319-9F33-FB8793A6D700}"/>
              </a:ext>
            </a:extLst>
          </p:cNvPr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B5154BB-1ACB-48FB-9606-4BAB33CB2488}"/>
              </a:ext>
            </a:extLst>
          </p:cNvPr>
          <p:cNvSpPr/>
          <p:nvPr/>
        </p:nvSpPr>
        <p:spPr>
          <a:xfrm>
            <a:off x="1157288" y="1344613"/>
            <a:ext cx="63500" cy="65087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37C1F17C-5BEF-4E07-93A9-24F0139B4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28D958BF-1193-4A6A-867C-98B4748280E9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7" name="Footer Placeholder 19">
            <a:extLst>
              <a:ext uri="{FF2B5EF4-FFF2-40B4-BE49-F238E27FC236}">
                <a16:creationId xmlns:a16="http://schemas.microsoft.com/office/drawing/2014/main" id="{B195998A-092E-4BA3-974D-867E400B2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8494ED0A-55FC-474F-BEE9-1CD50E2A8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1C0876-CA26-4EE3-B740-195A12A40C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979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23">
            <a:extLst>
              <a:ext uri="{FF2B5EF4-FFF2-40B4-BE49-F238E27FC236}">
                <a16:creationId xmlns:a16="http://schemas.microsoft.com/office/drawing/2014/main" id="{9B4FDF19-492E-4AC1-B44F-5175187D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2269AF-7814-4BD3-B7C0-F7463D18166A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F0957CD4-50E3-4533-94C6-4613C292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1">
            <a:extLst>
              <a:ext uri="{FF2B5EF4-FFF2-40B4-BE49-F238E27FC236}">
                <a16:creationId xmlns:a16="http://schemas.microsoft.com/office/drawing/2014/main" id="{55AB243D-847F-46FF-B7D7-261974C96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292BEA-BBE7-4ECF-84B8-C92BEBE92E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23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23">
            <a:extLst>
              <a:ext uri="{FF2B5EF4-FFF2-40B4-BE49-F238E27FC236}">
                <a16:creationId xmlns:a16="http://schemas.microsoft.com/office/drawing/2014/main" id="{4EF48291-437A-47BE-9860-CFC5B021B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180611-7C1A-409C-9385-CD9A26CB2936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7623756D-8C2C-430D-9F8E-D4CB17CA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1">
            <a:extLst>
              <a:ext uri="{FF2B5EF4-FFF2-40B4-BE49-F238E27FC236}">
                <a16:creationId xmlns:a16="http://schemas.microsoft.com/office/drawing/2014/main" id="{1E5FDC26-C784-445B-A900-C1AC3B7E3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56DD1F-78E3-4BBB-AEE8-8EAF68C495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44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23">
            <a:extLst>
              <a:ext uri="{FF2B5EF4-FFF2-40B4-BE49-F238E27FC236}">
                <a16:creationId xmlns:a16="http://schemas.microsoft.com/office/drawing/2014/main" id="{938F2A80-E2F5-4A7E-B9CB-EC9070346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2F70DC-BD3A-4C27-8E23-7DFF4415C87D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5D47292E-A133-45C2-85FB-714B3E3B6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1">
            <a:extLst>
              <a:ext uri="{FF2B5EF4-FFF2-40B4-BE49-F238E27FC236}">
                <a16:creationId xmlns:a16="http://schemas.microsoft.com/office/drawing/2014/main" id="{FE042982-8218-42A1-B2A4-411F8BD6E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5F1FC2-FD23-43C1-BD72-1BE97EFD08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24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25716B-50B6-43ED-B661-D37CC8F080BF}"/>
              </a:ext>
            </a:extLst>
          </p:cNvPr>
          <p:cNvSpPr/>
          <p:nvPr/>
        </p:nvSpPr>
        <p:spPr>
          <a:xfrm>
            <a:off x="2282825" y="0"/>
            <a:ext cx="6858000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1D1816-26CA-4A1C-9D18-DB3BE1C70A35}"/>
              </a:ext>
            </a:extLst>
          </p:cNvPr>
          <p:cNvSpPr/>
          <p:nvPr/>
        </p:nvSpPr>
        <p:spPr bwMode="invGray">
          <a:xfrm>
            <a:off x="2286000" y="0"/>
            <a:ext cx="76200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3E6D778-D4AF-41B7-993D-69F923D5738A}"/>
              </a:ext>
            </a:extLst>
          </p:cNvPr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515C4EF-42A5-4CA5-A360-6507DF3DB6DA}"/>
              </a:ext>
            </a:extLst>
          </p:cNvPr>
          <p:cNvSpPr/>
          <p:nvPr/>
        </p:nvSpPr>
        <p:spPr>
          <a:xfrm>
            <a:off x="2408238" y="2746375"/>
            <a:ext cx="63500" cy="63500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F8B5529-E8B3-46F2-A866-D1FAA591E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EEB74902-94D1-4D25-AB19-E0518883CF00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DC392A8-1E8E-4BD3-9E30-B82C7CD9B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6DDD4D3-BFB2-4D13-905A-3629788D1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4118D-E69D-4120-9EF1-F8471075D7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14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23">
            <a:extLst>
              <a:ext uri="{FF2B5EF4-FFF2-40B4-BE49-F238E27FC236}">
                <a16:creationId xmlns:a16="http://schemas.microsoft.com/office/drawing/2014/main" id="{12C67C76-055E-47B9-BB5B-C6835C5D7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8B8747-5DF8-4741-B6FA-37D2D78651F2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6" name="Footer Placeholder 9">
            <a:extLst>
              <a:ext uri="{FF2B5EF4-FFF2-40B4-BE49-F238E27FC236}">
                <a16:creationId xmlns:a16="http://schemas.microsoft.com/office/drawing/2014/main" id="{82B19AFA-0EE1-476C-A5A3-2D44A2AF1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21">
            <a:extLst>
              <a:ext uri="{FF2B5EF4-FFF2-40B4-BE49-F238E27FC236}">
                <a16:creationId xmlns:a16="http://schemas.microsoft.com/office/drawing/2014/main" id="{BBC9A59E-A098-4AB1-8497-A837ECD1C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706F5C-28ED-4C03-87E3-9B7A14F369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511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/>
          <a:lstStyle>
            <a:lvl1pPr algn="ctr">
              <a:defRPr sz="4500" b="1" cap="none" baseline="0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399F8F-F64D-45A7-ABD2-DA4C9D3E3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04357442-0453-4FC2-AC76-06FE32C70ED0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81F705-6B0E-47A8-9E9A-CA70FCABC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F08CE2-DDE4-4E8B-A3BB-BC3AF5FB9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F9A65C-624D-43B3-8397-762B24D3C9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70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3">
            <a:extLst>
              <a:ext uri="{FF2B5EF4-FFF2-40B4-BE49-F238E27FC236}">
                <a16:creationId xmlns:a16="http://schemas.microsoft.com/office/drawing/2014/main" id="{ED2364E4-9092-423A-88A9-9FFBC19C6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7B0DDE-9184-42E1-84C5-B6C22EDDEEC3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4" name="Footer Placeholder 9">
            <a:extLst>
              <a:ext uri="{FF2B5EF4-FFF2-40B4-BE49-F238E27FC236}">
                <a16:creationId xmlns:a16="http://schemas.microsoft.com/office/drawing/2014/main" id="{10A517AA-173C-4DBF-96D2-31D5BEED0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21">
            <a:extLst>
              <a:ext uri="{FF2B5EF4-FFF2-40B4-BE49-F238E27FC236}">
                <a16:creationId xmlns:a16="http://schemas.microsoft.com/office/drawing/2014/main" id="{1572B1A7-424F-41B1-8E91-7E0A0D6EA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01950-1EC3-473B-A80B-E0C328954F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709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589058-270F-40BA-B20A-D2FDE362AB20}"/>
              </a:ext>
            </a:extLst>
          </p:cNvPr>
          <p:cNvSpPr/>
          <p:nvPr/>
        </p:nvSpPr>
        <p:spPr>
          <a:xfrm>
            <a:off x="1014413" y="0"/>
            <a:ext cx="8129587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08932F-BBF1-4E2D-9D7A-A608EEA46EAF}"/>
              </a:ext>
            </a:extLst>
          </p:cNvPr>
          <p:cNvSpPr/>
          <p:nvPr/>
        </p:nvSpPr>
        <p:spPr bwMode="invGray">
          <a:xfrm>
            <a:off x="1014413" y="0"/>
            <a:ext cx="73025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6CA54A68-0C13-4861-B4D7-91DDC86F3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443E17E7-3930-45B6-A2C7-E5D94D454965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BDB59632-E09C-437A-82DE-F089278E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2BD4D36-98DB-4130-B5E2-AAD07AAF1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99F8EB-C902-4E93-833A-CD180F1809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719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C80BF-57A0-4643-A7B4-9926CDD54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821AA6B8-194D-4BA0-A3D4-1CC56FCC4EA5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27C985-F658-41CB-B536-6586CF778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9D3AA-34F6-4C43-9ADC-9895CA23A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42A5AD-D674-4692-874E-3EC41B0F50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563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51F29E9-4099-46BE-BB48-A2CBC3E7D45B}"/>
              </a:ext>
            </a:extLst>
          </p:cNvPr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tIns="274320">
            <a:normAutofit/>
          </a:bodyPr>
          <a:lstStyle/>
          <a:p>
            <a:pPr indent="-283464" eaLnBrk="1" fontAlgn="auto" hangingPunct="1">
              <a:lnSpc>
                <a:spcPts val="3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defRPr/>
            </a:pPr>
            <a:endParaRPr lang="en-US" sz="3200">
              <a:latin typeface="+mn-lt"/>
              <a:cs typeface="+mn-cs"/>
            </a:endParaRP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4D839171-9C5D-4B4F-A50F-FCBA4839D7FC}"/>
              </a:ext>
            </a:extLst>
          </p:cNvPr>
          <p:cNvSpPr/>
          <p:nvPr/>
        </p:nvSpPr>
        <p:spPr>
          <a:xfrm rot="19468671">
            <a:off x="396875" y="954088"/>
            <a:ext cx="685800" cy="204787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EDBC61A0-6F87-4D76-BDEE-BC1AEE3F4213}"/>
              </a:ext>
            </a:extLst>
          </p:cNvPr>
          <p:cNvSpPr/>
          <p:nvPr/>
        </p:nvSpPr>
        <p:spPr>
          <a:xfrm rot="2103354" flipH="1">
            <a:off x="5003800" y="936625"/>
            <a:ext cx="649288" cy="204788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tIns="274320">
            <a:normAutofit/>
          </a:bodyPr>
          <a:lstStyle>
            <a:lvl1pPr indent="0">
              <a:buNone/>
              <a:defRPr sz="3200"/>
            </a:lvl1pPr>
            <a:extLst/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E619F54E-3A55-42D2-BC41-22DF27787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C11AC50E-F516-4016-9173-22F3F53B6116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33899644-1AD9-42B2-A97A-BAC876DE2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5BCCE242-A0A5-4202-8488-742520689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980D33-9C0B-4387-BD27-36674BE21DE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483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>
            <a:extLst>
              <a:ext uri="{FF2B5EF4-FFF2-40B4-BE49-F238E27FC236}">
                <a16:creationId xmlns:a16="http://schemas.microsoft.com/office/drawing/2014/main" id="{4476265E-1570-4130-A85A-0C170F643C9B}"/>
              </a:ext>
            </a:extLst>
          </p:cNvPr>
          <p:cNvSpPr/>
          <p:nvPr/>
        </p:nvSpPr>
        <p:spPr>
          <a:xfrm>
            <a:off x="-815975" y="-815975"/>
            <a:ext cx="1638300" cy="1638300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DD9E5CD-288D-4643-B1B6-A395118BBACB}"/>
              </a:ext>
            </a:extLst>
          </p:cNvPr>
          <p:cNvSpPr/>
          <p:nvPr/>
        </p:nvSpPr>
        <p:spPr>
          <a:xfrm>
            <a:off x="168275" y="20638"/>
            <a:ext cx="1703388" cy="1703387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Donut 10">
            <a:extLst>
              <a:ext uri="{FF2B5EF4-FFF2-40B4-BE49-F238E27FC236}">
                <a16:creationId xmlns:a16="http://schemas.microsoft.com/office/drawing/2014/main" id="{259854CB-6696-4189-8702-0711E23E281C}"/>
              </a:ext>
            </a:extLst>
          </p:cNvPr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1E83D5-5FF2-4F13-B630-AF75735426FA}"/>
              </a:ext>
            </a:extLst>
          </p:cNvPr>
          <p:cNvSpPr/>
          <p:nvPr/>
        </p:nvSpPr>
        <p:spPr>
          <a:xfrm>
            <a:off x="1012825" y="0"/>
            <a:ext cx="8131175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A27D7692-8F00-41EA-83AA-31458A338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100" y="274638"/>
            <a:ext cx="749935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33" name="Text Placeholder 8">
            <a:extLst>
              <a:ext uri="{FF2B5EF4-FFF2-40B4-BE49-F238E27FC236}">
                <a16:creationId xmlns:a16="http://schemas.microsoft.com/office/drawing/2014/main" id="{41BAB542-0E8D-4C59-A114-A2EE476010B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435100" y="1447800"/>
            <a:ext cx="749935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4" name="Date Placeholder 23">
            <a:extLst>
              <a:ext uri="{FF2B5EF4-FFF2-40B4-BE49-F238E27FC236}">
                <a16:creationId xmlns:a16="http://schemas.microsoft.com/office/drawing/2014/main" id="{A7CB331A-23F9-4674-BA98-A4F1CAE7D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fld id="{D0E98695-B15A-4001-89AA-F2269AED7A5B}" type="datetimeFigureOut">
              <a:rPr lang="en-US"/>
              <a:pPr>
                <a:defRPr/>
              </a:pPr>
              <a:t>30-Dec-19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6260FE2-D197-4474-890F-C3925C5F03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016E0812-5560-4790-B1C9-1821971C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3775" y="6305550"/>
            <a:ext cx="457200" cy="4762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B5A788"/>
                </a:solidFill>
                <a:latin typeface="Gill Sans MT" panose="020B0502020104020203" pitchFamily="34" charset="0"/>
              </a:defRPr>
            </a:lvl1pPr>
          </a:lstStyle>
          <a:p>
            <a:pPr>
              <a:defRPr/>
            </a:pPr>
            <a:fld id="{3CBEF466-81B0-485A-B0A1-8DBF93DD19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DCF713-D667-4050-BEDC-0CDAE32293F0}"/>
              </a:ext>
            </a:extLst>
          </p:cNvPr>
          <p:cNvSpPr/>
          <p:nvPr/>
        </p:nvSpPr>
        <p:spPr bwMode="invGray">
          <a:xfrm>
            <a:off x="1014413" y="0"/>
            <a:ext cx="73025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46" r:id="rId2"/>
    <p:sldLayoutId id="2147483752" r:id="rId3"/>
    <p:sldLayoutId id="2147483747" r:id="rId4"/>
    <p:sldLayoutId id="2147483753" r:id="rId5"/>
    <p:sldLayoutId id="2147483748" r:id="rId6"/>
    <p:sldLayoutId id="2147483754" r:id="rId7"/>
    <p:sldLayoutId id="2147483755" r:id="rId8"/>
    <p:sldLayoutId id="2147483756" r:id="rId9"/>
    <p:sldLayoutId id="2147483749" r:id="rId10"/>
    <p:sldLayoutId id="2147483750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300" kern="1200">
          <a:solidFill>
            <a:srgbClr val="572314"/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</a:defRPr>
      </a:lvl9pPr>
      <a:extLst/>
    </p:titleStyle>
    <p:bodyStyle>
      <a:lvl1pPr marL="365125" indent="-282575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80000"/>
        <a:buFont typeface="Wingdings 2" panose="05020102010507070707" pitchFamily="18" charset="2"/>
        <a:buChar char="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36538" algn="l" rtl="0" eaLnBrk="0" fontAlgn="base" hangingPunct="0">
        <a:spcBef>
          <a:spcPts val="550"/>
        </a:spcBef>
        <a:spcAft>
          <a:spcPct val="0"/>
        </a:spcAft>
        <a:buClr>
          <a:schemeClr val="accent1"/>
        </a:buClr>
        <a:buFont typeface="Verdana" panose="020B0604030504040204" pitchFamily="34" charset="0"/>
        <a:buChar char="◦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5825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 2" panose="05020102010507070707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173038" algn="l" rtl="0" eaLnBrk="0" fontAlgn="base" hangingPunct="0">
        <a:spcBef>
          <a:spcPct val="20000"/>
        </a:spcBef>
        <a:spcAft>
          <a:spcPct val="0"/>
        </a:spcAft>
        <a:buClr>
          <a:srgbClr val="C32D2E"/>
        </a:buClr>
        <a:buFont typeface="Wingdings 2" panose="05020102010507070707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988" indent="-182563" algn="l" rtl="0" eaLnBrk="0" fontAlgn="base" hangingPunct="0">
        <a:spcBef>
          <a:spcPct val="20000"/>
        </a:spcBef>
        <a:spcAft>
          <a:spcPct val="0"/>
        </a:spcAft>
        <a:buClr>
          <a:srgbClr val="84AA33"/>
        </a:buClr>
        <a:buFont typeface="Wingdings 2" panose="05020102010507070707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0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3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A4F10-7618-4A55-8937-CAE9C74234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1925" y="360363"/>
            <a:ext cx="7407275" cy="147161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ĐIỀU</a:t>
            </a:r>
            <a:r>
              <a:rPr lang="en-US" b="1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b="1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TRỊ</a:t>
            </a:r>
            <a:r>
              <a:rPr lang="en-US" b="1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b="1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VIÊM</a:t>
            </a:r>
            <a:r>
              <a:rPr lang="en-US" b="1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b="1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RUỘT</a:t>
            </a:r>
            <a:r>
              <a:rPr lang="en-US" b="1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b="1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THỪA</a:t>
            </a:r>
            <a:endParaRPr lang="en-US" b="1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3E86BB-39CF-4CF9-9B07-F778F54586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1925" y="1849438"/>
            <a:ext cx="7407275" cy="1752600"/>
          </a:xfrm>
        </p:spPr>
        <p:txBody>
          <a:bodyPr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buFont typeface="Wingdings 2"/>
              <a:buNone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Wingdings 2"/>
              <a:buNone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Wingdings 2"/>
              <a:buNone/>
              <a:defRPr/>
            </a:pPr>
            <a:r>
              <a:rPr lang="en-US" b="1" dirty="0">
                <a:latin typeface="Calibri" pitchFamily="34" charset="0"/>
              </a:rPr>
              <a:t>Pgs. Ts. Bs </a:t>
            </a:r>
            <a:r>
              <a:rPr lang="en-US" b="1" dirty="0" err="1">
                <a:latin typeface="Calibri" pitchFamily="34" charset="0"/>
              </a:rPr>
              <a:t>Nguyễn</a:t>
            </a:r>
            <a:r>
              <a:rPr lang="en-US" b="1" dirty="0">
                <a:latin typeface="Calibri" pitchFamily="34" charset="0"/>
              </a:rPr>
              <a:t> Trung </a:t>
            </a:r>
            <a:r>
              <a:rPr lang="en-US" b="1" dirty="0" err="1">
                <a:latin typeface="Calibri" pitchFamily="34" charset="0"/>
              </a:rPr>
              <a:t>Tín</a:t>
            </a:r>
            <a:endParaRPr lang="en-US" b="1" dirty="0">
              <a:latin typeface="Calibri" pitchFamily="34" charset="0"/>
            </a:endParaRPr>
          </a:p>
          <a:p>
            <a:pPr eaLnBrk="1" fontAlgn="auto" hangingPunct="1">
              <a:spcAft>
                <a:spcPts val="0"/>
              </a:spcAft>
              <a:buFont typeface="Wingdings 2"/>
              <a:buNone/>
              <a:defRPr/>
            </a:pPr>
            <a:r>
              <a:rPr lang="en-US" b="1" dirty="0" err="1">
                <a:latin typeface="Calibri" pitchFamily="34" charset="0"/>
              </a:rPr>
              <a:t>Bộ</a:t>
            </a:r>
            <a:r>
              <a:rPr lang="en-US" b="1" dirty="0">
                <a:latin typeface="Calibri" pitchFamily="34" charset="0"/>
              </a:rPr>
              <a:t> </a:t>
            </a:r>
            <a:r>
              <a:rPr lang="en-US" b="1" dirty="0" err="1">
                <a:latin typeface="Calibri" pitchFamily="34" charset="0"/>
              </a:rPr>
              <a:t>môn</a:t>
            </a:r>
            <a:r>
              <a:rPr lang="en-US" b="1" dirty="0">
                <a:latin typeface="Calibri" pitchFamily="34" charset="0"/>
              </a:rPr>
              <a:t> </a:t>
            </a:r>
            <a:r>
              <a:rPr lang="en-US" b="1" dirty="0" err="1">
                <a:latin typeface="Calibri" pitchFamily="34" charset="0"/>
              </a:rPr>
              <a:t>Ngoại</a:t>
            </a:r>
            <a:r>
              <a:rPr lang="en-US" b="1" dirty="0">
                <a:latin typeface="Calibri" pitchFamily="34" charset="0"/>
              </a:rPr>
              <a:t> </a:t>
            </a:r>
            <a:r>
              <a:rPr lang="en-US" b="1" dirty="0" err="1">
                <a:latin typeface="Calibri" pitchFamily="34" charset="0"/>
              </a:rPr>
              <a:t>ĐH</a:t>
            </a:r>
            <a:r>
              <a:rPr lang="en-US" b="1" dirty="0">
                <a:latin typeface="Calibri" pitchFamily="34" charset="0"/>
              </a:rPr>
              <a:t> Y </a:t>
            </a:r>
            <a:r>
              <a:rPr lang="en-US" b="1" dirty="0" err="1">
                <a:latin typeface="Calibri" pitchFamily="34" charset="0"/>
              </a:rPr>
              <a:t>Dược</a:t>
            </a:r>
            <a:r>
              <a:rPr lang="en-US" b="1" dirty="0">
                <a:latin typeface="Calibri" pitchFamily="34" charset="0"/>
              </a:rPr>
              <a:t> </a:t>
            </a:r>
            <a:r>
              <a:rPr lang="en-US" b="1" dirty="0" err="1">
                <a:latin typeface="Calibri" pitchFamily="34" charset="0"/>
              </a:rPr>
              <a:t>TP</a:t>
            </a:r>
            <a:r>
              <a:rPr lang="en-US" b="1" dirty="0">
                <a:latin typeface="Calibri" pitchFamily="34" charset="0"/>
              </a:rPr>
              <a:t> </a:t>
            </a:r>
            <a:r>
              <a:rPr lang="en-US" b="1" dirty="0" err="1">
                <a:latin typeface="Calibri" pitchFamily="34" charset="0"/>
              </a:rPr>
              <a:t>Hồ</a:t>
            </a:r>
            <a:r>
              <a:rPr lang="en-US" b="1" dirty="0">
                <a:latin typeface="Calibri" pitchFamily="34" charset="0"/>
              </a:rPr>
              <a:t> </a:t>
            </a:r>
            <a:r>
              <a:rPr lang="en-US" b="1" dirty="0" err="1">
                <a:latin typeface="Calibri" pitchFamily="34" charset="0"/>
              </a:rPr>
              <a:t>Chí</a:t>
            </a:r>
            <a:r>
              <a:rPr lang="en-US" b="1" dirty="0">
                <a:latin typeface="Calibri" pitchFamily="34" charset="0"/>
              </a:rPr>
              <a:t> Minh</a:t>
            </a:r>
          </a:p>
          <a:p>
            <a:pPr eaLnBrk="1" fontAlgn="auto" hangingPunct="1">
              <a:spcAft>
                <a:spcPts val="0"/>
              </a:spcAft>
              <a:buFont typeface="Wingdings 2"/>
              <a:buNone/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CF677-1709-42A6-8474-6B8923A76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100" y="274638"/>
            <a:ext cx="749935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Bệnh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cảnh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điển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hình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18435" name="Content Placeholder 2">
            <a:extLst>
              <a:ext uri="{FF2B5EF4-FFF2-40B4-BE49-F238E27FC236}">
                <a16:creationId xmlns:a16="http://schemas.microsoft.com/office/drawing/2014/main" id="{15E8E1C3-57B0-4F45-9FF9-A37F035A3D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35100" y="1524000"/>
            <a:ext cx="3657600" cy="4664075"/>
          </a:xfrm>
        </p:spPr>
        <p:txBody>
          <a:bodyPr/>
          <a:lstStyle/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Đau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mơ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hồ</a:t>
            </a:r>
            <a:r>
              <a:rPr lang="en-US" altLang="en-US" dirty="0">
                <a:latin typeface="Calibri" panose="020F0502020204030204" pitchFamily="34" charset="0"/>
              </a:rPr>
              <a:t>, </a:t>
            </a:r>
            <a:r>
              <a:rPr lang="en-US" altLang="en-US" dirty="0" err="1">
                <a:latin typeface="Calibri" panose="020F0502020204030204" pitchFamily="34" charset="0"/>
              </a:rPr>
              <a:t>đau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từng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cơn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vùng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thượng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vị</a:t>
            </a:r>
            <a:r>
              <a:rPr lang="en-US" altLang="en-US" dirty="0">
                <a:latin typeface="Calibri" panose="020F0502020204030204" pitchFamily="34" charset="0"/>
              </a:rPr>
              <a:t> hay </a:t>
            </a:r>
            <a:r>
              <a:rPr lang="en-US" altLang="en-US" dirty="0" err="1">
                <a:latin typeface="Calibri" panose="020F0502020204030204" pitchFamily="34" charset="0"/>
              </a:rPr>
              <a:t>quanh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rốn</a:t>
            </a:r>
            <a:r>
              <a:rPr lang="en-US" altLang="en-US" dirty="0">
                <a:latin typeface="Calibri" panose="020F0502020204030204" pitchFamily="34" charset="0"/>
              </a:rPr>
              <a:t>, do co </a:t>
            </a:r>
            <a:r>
              <a:rPr lang="en-US" altLang="en-US" dirty="0" err="1">
                <a:latin typeface="Calibri" panose="020F0502020204030204" pitchFamily="34" charset="0"/>
              </a:rPr>
              <a:t>thắt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cơ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trơn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phản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ứng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lại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tắc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nghẽn</a:t>
            </a:r>
            <a:r>
              <a:rPr lang="en-US" altLang="en-US" dirty="0">
                <a:latin typeface="Calibri" panose="020F0502020204030204" pitchFamily="34" charset="0"/>
              </a:rPr>
              <a:t>: </a:t>
            </a:r>
            <a:r>
              <a:rPr lang="en-US" altLang="en-US" dirty="0" err="1">
                <a:latin typeface="Calibri" panose="020F0502020204030204" pitchFamily="34" charset="0"/>
              </a:rPr>
              <a:t>đau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tạng</a:t>
            </a:r>
            <a:endParaRPr lang="en-US" altLang="en-US" dirty="0">
              <a:latin typeface="Calibri" panose="020F0502020204030204" pitchFamily="34" charset="0"/>
            </a:endParaRPr>
          </a:p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Chiếm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hơn</a:t>
            </a:r>
            <a:r>
              <a:rPr lang="en-US" altLang="en-US" dirty="0">
                <a:latin typeface="Calibri" panose="020F0502020204030204" pitchFamily="34" charset="0"/>
              </a:rPr>
              <a:t> 50% </a:t>
            </a:r>
            <a:r>
              <a:rPr lang="en-US" altLang="en-US" dirty="0" err="1">
                <a:latin typeface="Calibri" panose="020F0502020204030204" pitchFamily="34" charset="0"/>
              </a:rPr>
              <a:t>các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trường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hợp</a:t>
            </a:r>
            <a:endParaRPr lang="en-US" altLang="en-US" dirty="0">
              <a:latin typeface="Calibri" panose="020F0502020204030204" pitchFamily="34" charset="0"/>
            </a:endParaRPr>
          </a:p>
          <a:p>
            <a:pPr eaLnBrk="1" hangingPunct="1"/>
            <a:endParaRPr lang="en-US" altLang="en-US" dirty="0">
              <a:latin typeface="Calibri" panose="020F0502020204030204" pitchFamily="34" charset="0"/>
            </a:endParaRPr>
          </a:p>
        </p:txBody>
      </p:sp>
      <p:sp>
        <p:nvSpPr>
          <p:cNvPr id="18436" name="Content Placeholder 3">
            <a:extLst>
              <a:ext uri="{FF2B5EF4-FFF2-40B4-BE49-F238E27FC236}">
                <a16:creationId xmlns:a16="http://schemas.microsoft.com/office/drawing/2014/main" id="{33499393-11F8-4F89-B064-AF2E0C71D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76850" y="1524000"/>
            <a:ext cx="3657600" cy="4664075"/>
          </a:xfrm>
        </p:spPr>
        <p:txBody>
          <a:bodyPr/>
          <a:lstStyle/>
          <a:p>
            <a:endParaRPr lang="en-US" altLang="en-US"/>
          </a:p>
        </p:txBody>
      </p:sp>
      <p:pic>
        <p:nvPicPr>
          <p:cNvPr id="18437" name="Picture 2">
            <a:extLst>
              <a:ext uri="{FF2B5EF4-FFF2-40B4-BE49-F238E27FC236}">
                <a16:creationId xmlns:a16="http://schemas.microsoft.com/office/drawing/2014/main" id="{692BA00A-2E79-4131-B300-1458816FB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481138"/>
            <a:ext cx="3389313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93F81-E58E-4666-AEB8-E8D49E3C7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Bệnh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cảnh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điển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hình</a:t>
            </a:r>
            <a:endParaRPr lang="en-US" dirty="0"/>
          </a:p>
        </p:txBody>
      </p:sp>
      <p:sp>
        <p:nvSpPr>
          <p:cNvPr id="19459" name="Content Placeholder 2">
            <a:extLst>
              <a:ext uri="{FF2B5EF4-FFF2-40B4-BE49-F238E27FC236}">
                <a16:creationId xmlns:a16="http://schemas.microsoft.com/office/drawing/2014/main" id="{4B4352D2-29C2-4B56-AE7A-CD2CB06A5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Trong vòng 12-24 giờ, đau khu trú hố chậu phải do kích thích phúc mạc thành: đau thành do thần kinh bản thể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Có thể thấy dấu hiệu viêm phúc mạc khu trú</a:t>
            </a:r>
          </a:p>
          <a:p>
            <a:endParaRPr lang="en-US" altLang="en-US"/>
          </a:p>
        </p:txBody>
      </p:sp>
      <p:pic>
        <p:nvPicPr>
          <p:cNvPr id="19460" name="Picture 3">
            <a:extLst>
              <a:ext uri="{FF2B5EF4-FFF2-40B4-BE49-F238E27FC236}">
                <a16:creationId xmlns:a16="http://schemas.microsoft.com/office/drawing/2014/main" id="{F8FB9B85-AED1-4C5C-BF91-1184354F5E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657600"/>
            <a:ext cx="4041775" cy="312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650DE05-A8DA-4248-886C-F13CF4F58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170275"/>
            <a:ext cx="743776" cy="621846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3C4E03FA-CAF4-4E7D-B2F2-3110B985B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345" y="5721809"/>
            <a:ext cx="8229600" cy="1143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29F8DC-275F-4EDA-928F-0FDB2D273F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581AF6E-D1EC-4074-BC28-7EBCA73CC007}"/>
              </a:ext>
            </a:extLst>
          </p:cNvPr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</p:spPr>
        <p:txBody>
          <a:bodyPr/>
          <a:lstStyle/>
          <a:p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CẢNH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LÂM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SÀNG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64E8A0-F833-4809-BDB1-A1ED62EF39BC}"/>
              </a:ext>
            </a:extLst>
          </p:cNvPr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28820233"/>
              </p:ext>
            </p:extLst>
          </p:nvPr>
        </p:nvGraphicFramePr>
        <p:xfrm>
          <a:off x="457200" y="969963"/>
          <a:ext cx="402272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5" name="Content Placeholder 4">
            <a:extLst>
              <a:ext uri="{FF2B5EF4-FFF2-40B4-BE49-F238E27FC236}">
                <a16:creationId xmlns:a16="http://schemas.microsoft.com/office/drawing/2014/main" id="{37EEF762-4ECB-4123-830D-B1CF572A26ED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324145597"/>
              </p:ext>
            </p:extLst>
          </p:nvPr>
        </p:nvGraphicFramePr>
        <p:xfrm>
          <a:off x="4664075" y="969963"/>
          <a:ext cx="402272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3386CA2F-7515-4BB9-8DE3-C062D07E7F1A}"/>
              </a:ext>
            </a:extLst>
          </p:cNvPr>
          <p:cNvGrpSpPr/>
          <p:nvPr/>
        </p:nvGrpSpPr>
        <p:grpSpPr>
          <a:xfrm>
            <a:off x="6172200" y="5170275"/>
            <a:ext cx="740483" cy="617069"/>
            <a:chOff x="1641120" y="1748865"/>
            <a:chExt cx="740483" cy="617069"/>
          </a:xfrm>
        </p:grpSpPr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FE5EDCCF-0112-452C-B201-450EA6471036}"/>
                </a:ext>
              </a:extLst>
            </p:cNvPr>
            <p:cNvSpPr/>
            <p:nvPr/>
          </p:nvSpPr>
          <p:spPr>
            <a:xfrm rot="5400000">
              <a:off x="1702827" y="1687158"/>
              <a:ext cx="617069" cy="740483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bg1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Arrow: Right 4">
              <a:extLst>
                <a:ext uri="{FF2B5EF4-FFF2-40B4-BE49-F238E27FC236}">
                  <a16:creationId xmlns:a16="http://schemas.microsoft.com/office/drawing/2014/main" id="{43966249-3961-4652-823A-E98D4636FAF2}"/>
                </a:ext>
              </a:extLst>
            </p:cNvPr>
            <p:cNvSpPr txBox="1"/>
            <p:nvPr/>
          </p:nvSpPr>
          <p:spPr>
            <a:xfrm>
              <a:off x="1789218" y="1748865"/>
              <a:ext cx="444289" cy="4319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3046113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650DE05-A8DA-4248-886C-F13CF4F58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170275"/>
            <a:ext cx="743776" cy="621846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3C4E03FA-CAF4-4E7D-B2F2-3110B985B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29F8DC-275F-4EDA-928F-0FDB2D273F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581AF6E-D1EC-4074-BC28-7EBCA73CC007}"/>
              </a:ext>
            </a:extLst>
          </p:cNvPr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</p:spPr>
        <p:txBody>
          <a:bodyPr/>
          <a:lstStyle/>
          <a:p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CẢNH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LÂM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SÀNG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64E8A0-F833-4809-BDB1-A1ED62EF39BC}"/>
              </a:ext>
            </a:extLst>
          </p:cNvPr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4109305038"/>
              </p:ext>
            </p:extLst>
          </p:nvPr>
        </p:nvGraphicFramePr>
        <p:xfrm>
          <a:off x="457200" y="969963"/>
          <a:ext cx="402272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5" name="Content Placeholder 4">
            <a:extLst>
              <a:ext uri="{FF2B5EF4-FFF2-40B4-BE49-F238E27FC236}">
                <a16:creationId xmlns:a16="http://schemas.microsoft.com/office/drawing/2014/main" id="{37EEF762-4ECB-4123-830D-B1CF572A26ED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861647915"/>
              </p:ext>
            </p:extLst>
          </p:nvPr>
        </p:nvGraphicFramePr>
        <p:xfrm>
          <a:off x="4664075" y="969963"/>
          <a:ext cx="402272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486CE407-4C0D-4D70-9D76-19E7EF5145C7}"/>
              </a:ext>
            </a:extLst>
          </p:cNvPr>
          <p:cNvGrpSpPr/>
          <p:nvPr/>
        </p:nvGrpSpPr>
        <p:grpSpPr>
          <a:xfrm>
            <a:off x="5105400" y="5114767"/>
            <a:ext cx="740483" cy="1743233"/>
            <a:chOff x="1641120" y="1748865"/>
            <a:chExt cx="740483" cy="617069"/>
          </a:xfrm>
          <a:solidFill>
            <a:schemeClr val="bg1"/>
          </a:solidFill>
        </p:grpSpPr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AE8E746B-67C9-43BD-9E0C-C12606B0A586}"/>
                </a:ext>
              </a:extLst>
            </p:cNvPr>
            <p:cNvSpPr/>
            <p:nvPr/>
          </p:nvSpPr>
          <p:spPr>
            <a:xfrm rot="5400000">
              <a:off x="1702827" y="1687158"/>
              <a:ext cx="617069" cy="74048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Arrow: Right 4">
              <a:extLst>
                <a:ext uri="{FF2B5EF4-FFF2-40B4-BE49-F238E27FC236}">
                  <a16:creationId xmlns:a16="http://schemas.microsoft.com/office/drawing/2014/main" id="{7ACEDFB8-F9FA-411C-BEA8-67B088713583}"/>
                </a:ext>
              </a:extLst>
            </p:cNvPr>
            <p:cNvSpPr txBox="1"/>
            <p:nvPr/>
          </p:nvSpPr>
          <p:spPr>
            <a:xfrm>
              <a:off x="1789218" y="1748865"/>
              <a:ext cx="444289" cy="43194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200" kern="1200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996F220-D1CC-42D2-B8C6-E45408A50F04}"/>
              </a:ext>
            </a:extLst>
          </p:cNvPr>
          <p:cNvGrpSpPr/>
          <p:nvPr/>
        </p:nvGrpSpPr>
        <p:grpSpPr>
          <a:xfrm>
            <a:off x="7239000" y="5107829"/>
            <a:ext cx="740483" cy="2512171"/>
            <a:chOff x="1641120" y="1748865"/>
            <a:chExt cx="740483" cy="617069"/>
          </a:xfrm>
          <a:solidFill>
            <a:schemeClr val="bg1"/>
          </a:solidFill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28E67B5B-920C-49D7-A719-B46A6FCADDDF}"/>
                </a:ext>
              </a:extLst>
            </p:cNvPr>
            <p:cNvSpPr/>
            <p:nvPr/>
          </p:nvSpPr>
          <p:spPr>
            <a:xfrm rot="5400000">
              <a:off x="1702827" y="1687158"/>
              <a:ext cx="617069" cy="74048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Arrow: Right 4">
              <a:extLst>
                <a:ext uri="{FF2B5EF4-FFF2-40B4-BE49-F238E27FC236}">
                  <a16:creationId xmlns:a16="http://schemas.microsoft.com/office/drawing/2014/main" id="{20CAB109-397D-4B9C-8B88-E16A200FEDEB}"/>
                </a:ext>
              </a:extLst>
            </p:cNvPr>
            <p:cNvSpPr txBox="1"/>
            <p:nvPr/>
          </p:nvSpPr>
          <p:spPr>
            <a:xfrm>
              <a:off x="1789218" y="1748865"/>
              <a:ext cx="444289" cy="43194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2771396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650DE05-A8DA-4248-886C-F13CF4F58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693" y="5170275"/>
            <a:ext cx="743776" cy="1687725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29F8DC-275F-4EDA-928F-0FDB2D273F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581AF6E-D1EC-4074-BC28-7EBCA73CC007}"/>
              </a:ext>
            </a:extLst>
          </p:cNvPr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</p:spPr>
        <p:txBody>
          <a:bodyPr/>
          <a:lstStyle/>
          <a:p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CẢNH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LÂM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SÀNG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64E8A0-F833-4809-BDB1-A1ED62EF39BC}"/>
              </a:ext>
            </a:extLst>
          </p:cNvPr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863444244"/>
              </p:ext>
            </p:extLst>
          </p:nvPr>
        </p:nvGraphicFramePr>
        <p:xfrm>
          <a:off x="457200" y="969963"/>
          <a:ext cx="402272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5031D-7C72-4EBF-9A0F-421C95F26F0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  <a:p>
            <a:pPr lvl="0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CD1848-FB59-407C-A48C-FD221B3B6420}"/>
              </a:ext>
            </a:extLst>
          </p:cNvPr>
          <p:cNvGrpSpPr/>
          <p:nvPr/>
        </p:nvGrpSpPr>
        <p:grpSpPr>
          <a:xfrm>
            <a:off x="5181600" y="1167866"/>
            <a:ext cx="740483" cy="5714999"/>
            <a:chOff x="1641120" y="1748865"/>
            <a:chExt cx="740483" cy="617069"/>
          </a:xfrm>
          <a:solidFill>
            <a:schemeClr val="bg1"/>
          </a:solidFill>
        </p:grpSpPr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69065475-8F50-4F3A-81C0-09D7A4C2539F}"/>
                </a:ext>
              </a:extLst>
            </p:cNvPr>
            <p:cNvSpPr/>
            <p:nvPr/>
          </p:nvSpPr>
          <p:spPr>
            <a:xfrm rot="5400000">
              <a:off x="1702827" y="1687158"/>
              <a:ext cx="617069" cy="74048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Arrow: Right 4">
              <a:extLst>
                <a:ext uri="{FF2B5EF4-FFF2-40B4-BE49-F238E27FC236}">
                  <a16:creationId xmlns:a16="http://schemas.microsoft.com/office/drawing/2014/main" id="{5AD42B30-D3C4-4F04-A9B7-85AA77BB2D1C}"/>
                </a:ext>
              </a:extLst>
            </p:cNvPr>
            <p:cNvSpPr txBox="1"/>
            <p:nvPr/>
          </p:nvSpPr>
          <p:spPr>
            <a:xfrm>
              <a:off x="1789218" y="1748865"/>
              <a:ext cx="444289" cy="43194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200" kern="12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3297F22-415E-4851-9A83-3307A23D25ED}"/>
              </a:ext>
            </a:extLst>
          </p:cNvPr>
          <p:cNvGrpSpPr/>
          <p:nvPr/>
        </p:nvGrpSpPr>
        <p:grpSpPr>
          <a:xfrm>
            <a:off x="7079381" y="1167866"/>
            <a:ext cx="740483" cy="6223534"/>
            <a:chOff x="1641120" y="1748865"/>
            <a:chExt cx="740483" cy="617069"/>
          </a:xfrm>
          <a:solidFill>
            <a:schemeClr val="bg1"/>
          </a:solidFill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BFFD4173-F183-4875-955A-14DC92A1043B}"/>
                </a:ext>
              </a:extLst>
            </p:cNvPr>
            <p:cNvSpPr/>
            <p:nvPr/>
          </p:nvSpPr>
          <p:spPr>
            <a:xfrm rot="5400000">
              <a:off x="1702827" y="1687158"/>
              <a:ext cx="617069" cy="74048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Arrow: Right 4">
              <a:extLst>
                <a:ext uri="{FF2B5EF4-FFF2-40B4-BE49-F238E27FC236}">
                  <a16:creationId xmlns:a16="http://schemas.microsoft.com/office/drawing/2014/main" id="{C0C34FEF-1B42-4DCD-B6BA-E71713B82D3E}"/>
                </a:ext>
              </a:extLst>
            </p:cNvPr>
            <p:cNvSpPr txBox="1"/>
            <p:nvPr/>
          </p:nvSpPr>
          <p:spPr>
            <a:xfrm>
              <a:off x="1789218" y="1748865"/>
              <a:ext cx="444289" cy="43194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3284736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09F3E-B4C8-4B36-B214-3C1E5AF4DB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F6415-A601-4502-9558-9FD5D033D667}"/>
              </a:ext>
            </a:extLst>
          </p:cNvPr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4FAB803-ACDC-4801-89F6-49EE4382C3DB}"/>
              </a:ext>
            </a:extLst>
          </p:cNvPr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988103137"/>
              </p:ext>
            </p:extLst>
          </p:nvPr>
        </p:nvGraphicFramePr>
        <p:xfrm>
          <a:off x="457200" y="969963"/>
          <a:ext cx="402272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7BC471-4E1C-4330-8CD4-46D444EA49D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39CCEE-0057-4EC3-8C7E-C5F9B1192356}"/>
              </a:ext>
            </a:extLst>
          </p:cNvPr>
          <p:cNvSpPr txBox="1"/>
          <p:nvPr/>
        </p:nvSpPr>
        <p:spPr>
          <a:xfrm>
            <a:off x="4662805" y="3352800"/>
            <a:ext cx="2514600" cy="92333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Đau</a:t>
            </a:r>
            <a:r>
              <a:rPr lang="en-US" dirty="0"/>
              <a:t> </a:t>
            </a:r>
            <a:r>
              <a:rPr lang="en-US" dirty="0" err="1"/>
              <a:t>lan</a:t>
            </a:r>
            <a:r>
              <a:rPr lang="en-US" dirty="0"/>
              <a:t> </a:t>
            </a:r>
            <a:r>
              <a:rPr lang="en-US" dirty="0" err="1"/>
              <a:t>khắp</a:t>
            </a:r>
            <a:r>
              <a:rPr lang="en-US" dirty="0"/>
              <a:t> </a:t>
            </a:r>
            <a:r>
              <a:rPr lang="en-US" dirty="0" err="1"/>
              <a:t>bụng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triệu</a:t>
            </a:r>
            <a:r>
              <a:rPr lang="en-US" dirty="0"/>
              <a:t> </a:t>
            </a:r>
            <a:r>
              <a:rPr lang="en-US" dirty="0" err="1"/>
              <a:t>chứng</a:t>
            </a:r>
            <a:r>
              <a:rPr lang="en-US" dirty="0"/>
              <a:t> </a:t>
            </a:r>
            <a:r>
              <a:rPr lang="en-US" dirty="0" err="1"/>
              <a:t>nhiễm</a:t>
            </a:r>
            <a:r>
              <a:rPr lang="en-US" dirty="0"/>
              <a:t> </a:t>
            </a:r>
            <a:r>
              <a:rPr lang="en-US" dirty="0" err="1"/>
              <a:t>trùng</a:t>
            </a:r>
            <a:r>
              <a:rPr lang="en-US" dirty="0"/>
              <a:t> </a:t>
            </a:r>
            <a:r>
              <a:rPr lang="en-US" dirty="0" err="1"/>
              <a:t>nhiềm</a:t>
            </a:r>
            <a:r>
              <a:rPr lang="en-US" dirty="0"/>
              <a:t> </a:t>
            </a:r>
            <a:r>
              <a:rPr lang="en-US" dirty="0" err="1"/>
              <a:t>độc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1A4829-421C-4E48-BA0B-43D1AC6A512C}"/>
              </a:ext>
            </a:extLst>
          </p:cNvPr>
          <p:cNvSpPr txBox="1"/>
          <p:nvPr/>
        </p:nvSpPr>
        <p:spPr>
          <a:xfrm>
            <a:off x="6172200" y="5715000"/>
            <a:ext cx="2514600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quành</a:t>
            </a:r>
            <a:r>
              <a:rPr lang="en-US" dirty="0"/>
              <a:t> </a:t>
            </a:r>
            <a:r>
              <a:rPr lang="en-US" dirty="0" err="1"/>
              <a:t>ruột</a:t>
            </a:r>
            <a:r>
              <a:rPr lang="en-US" dirty="0"/>
              <a:t> </a:t>
            </a:r>
            <a:r>
              <a:rPr lang="en-US" dirty="0" err="1"/>
              <a:t>thừa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hồi</a:t>
            </a:r>
            <a:r>
              <a:rPr lang="en-US" dirty="0"/>
              <a:t> </a:t>
            </a:r>
            <a:r>
              <a:rPr lang="en-US" dirty="0" err="1"/>
              <a:t>dần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8BBF2F-A7F8-4C2D-8D1A-0FBD3C621DD9}"/>
              </a:ext>
            </a:extLst>
          </p:cNvPr>
          <p:cNvSpPr txBox="1"/>
          <p:nvPr/>
        </p:nvSpPr>
        <p:spPr>
          <a:xfrm>
            <a:off x="228600" y="5715000"/>
            <a:ext cx="2133600" cy="64633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Phản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ứng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khu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trú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tăng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mạnh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Arrow: Bent-Up 14">
            <a:extLst>
              <a:ext uri="{FF2B5EF4-FFF2-40B4-BE49-F238E27FC236}">
                <a16:creationId xmlns:a16="http://schemas.microsoft.com/office/drawing/2014/main" id="{5E93B99F-C798-4909-B814-13BA36E469B1}"/>
              </a:ext>
            </a:extLst>
          </p:cNvPr>
          <p:cNvSpPr/>
          <p:nvPr/>
        </p:nvSpPr>
        <p:spPr>
          <a:xfrm rot="10800000">
            <a:off x="685799" y="4506227"/>
            <a:ext cx="793115" cy="1189522"/>
          </a:xfrm>
          <a:prstGeom prst="bentUp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3F4D896-BDC3-4F5C-AE3E-8BC03CDF843D}"/>
              </a:ext>
            </a:extLst>
          </p:cNvPr>
          <p:cNvGrpSpPr/>
          <p:nvPr/>
        </p:nvGrpSpPr>
        <p:grpSpPr>
          <a:xfrm>
            <a:off x="5181601" y="1167867"/>
            <a:ext cx="533400" cy="2183955"/>
            <a:chOff x="1641120" y="1748865"/>
            <a:chExt cx="740483" cy="617069"/>
          </a:xfrm>
          <a:solidFill>
            <a:schemeClr val="bg1"/>
          </a:solidFill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B8D37067-7821-41E5-8EEF-C30040B04069}"/>
                </a:ext>
              </a:extLst>
            </p:cNvPr>
            <p:cNvSpPr/>
            <p:nvPr/>
          </p:nvSpPr>
          <p:spPr>
            <a:xfrm rot="5400000">
              <a:off x="1702827" y="1687158"/>
              <a:ext cx="617069" cy="74048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Arrow: Right 4">
              <a:extLst>
                <a:ext uri="{FF2B5EF4-FFF2-40B4-BE49-F238E27FC236}">
                  <a16:creationId xmlns:a16="http://schemas.microsoft.com/office/drawing/2014/main" id="{FE3F2C95-65C0-4F87-B71F-2B7EDEF23320}"/>
                </a:ext>
              </a:extLst>
            </p:cNvPr>
            <p:cNvSpPr txBox="1"/>
            <p:nvPr/>
          </p:nvSpPr>
          <p:spPr>
            <a:xfrm>
              <a:off x="1789218" y="1748865"/>
              <a:ext cx="444289" cy="43194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200" kern="120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437AE5F-1050-4687-BE38-331CFC0D793A}"/>
              </a:ext>
            </a:extLst>
          </p:cNvPr>
          <p:cNvGrpSpPr/>
          <p:nvPr/>
        </p:nvGrpSpPr>
        <p:grpSpPr>
          <a:xfrm>
            <a:off x="7493669" y="1167866"/>
            <a:ext cx="533402" cy="4547134"/>
            <a:chOff x="1641120" y="1748865"/>
            <a:chExt cx="740483" cy="617069"/>
          </a:xfrm>
          <a:solidFill>
            <a:schemeClr val="bg1"/>
          </a:solidFill>
        </p:grpSpPr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22F59DBB-6EBC-467C-A181-3D18F619BA34}"/>
                </a:ext>
              </a:extLst>
            </p:cNvPr>
            <p:cNvSpPr/>
            <p:nvPr/>
          </p:nvSpPr>
          <p:spPr>
            <a:xfrm rot="5400000">
              <a:off x="1702827" y="1687158"/>
              <a:ext cx="617069" cy="74048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Arrow: Right 4">
              <a:extLst>
                <a:ext uri="{FF2B5EF4-FFF2-40B4-BE49-F238E27FC236}">
                  <a16:creationId xmlns:a16="http://schemas.microsoft.com/office/drawing/2014/main" id="{49F36CE3-9E27-48DC-9009-8C1957FB1D3B}"/>
                </a:ext>
              </a:extLst>
            </p:cNvPr>
            <p:cNvSpPr txBox="1"/>
            <p:nvPr/>
          </p:nvSpPr>
          <p:spPr>
            <a:xfrm>
              <a:off x="1789218" y="1748865"/>
              <a:ext cx="444289" cy="43194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2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2885596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91D22-91ED-4784-8A5B-DA67D0C4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Bệnh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cảnh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lâm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sàng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khác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21507" name="Content Placeholder 2">
            <a:extLst>
              <a:ext uri="{FF2B5EF4-FFF2-40B4-BE49-F238E27FC236}">
                <a16:creationId xmlns:a16="http://schemas.microsoft.com/office/drawing/2014/main" id="{20CF95F1-CF47-4369-A559-BFEF71F2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Ruột thừa chậu:</a:t>
            </a:r>
          </a:p>
          <a:p>
            <a:pPr eaLnBrk="1" hangingPunct="1">
              <a:buFont typeface="Wingdings 2" panose="05020102010507070707" pitchFamily="18" charset="2"/>
              <a:buNone/>
            </a:pPr>
            <a:r>
              <a:rPr lang="en-US" altLang="en-US">
                <a:latin typeface="Calibri" panose="020F0502020204030204" pitchFamily="34" charset="0"/>
              </a:rPr>
              <a:t>	- Kích thích trực tràng gây tiêu chảy</a:t>
            </a:r>
          </a:p>
          <a:p>
            <a:pPr eaLnBrk="1" hangingPunct="1">
              <a:buFont typeface="Wingdings 2" panose="05020102010507070707" pitchFamily="18" charset="2"/>
              <a:buNone/>
            </a:pPr>
            <a:r>
              <a:rPr lang="en-US" altLang="en-US">
                <a:latin typeface="Calibri" panose="020F0502020204030204" pitchFamily="34" charset="0"/>
              </a:rPr>
              <a:t>	- Kích thích bàng quang gây triệu chứng đường tiết niệu</a:t>
            </a:r>
          </a:p>
          <a:p>
            <a:pPr eaLnBrk="1" hangingPunct="1">
              <a:buFont typeface="Wingdings 2" panose="05020102010507070707" pitchFamily="18" charset="2"/>
              <a:buNone/>
            </a:pPr>
            <a:r>
              <a:rPr lang="en-US" altLang="en-US">
                <a:latin typeface="Calibri" panose="020F0502020204030204" pitchFamily="34" charset="0"/>
              </a:rPr>
              <a:t>	- Ruột thừa nằm gần ống dẫn trứng, đau giống như viêm ống dẫn trứng hay xoắn nang buồng trứng</a:t>
            </a:r>
          </a:p>
          <a:p>
            <a:pPr eaLnBrk="1" hangingPunct="1">
              <a:buFont typeface="Wingdings 2" panose="05020102010507070707" pitchFamily="18" charset="2"/>
              <a:buNone/>
            </a:pPr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D6EA9-4155-43C9-BD6C-B40FAA9D1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Bệnh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cảnh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lâm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sàng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khác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22531" name="Content Placeholder 2">
            <a:extLst>
              <a:ext uri="{FF2B5EF4-FFF2-40B4-BE49-F238E27FC236}">
                <a16:creationId xmlns:a16="http://schemas.microsoft.com/office/drawing/2014/main" id="{29882B39-B137-4C2D-94C2-EB1FDF203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Ruột thừa sau manh tràng kích thích cơ thắt lưng chậu: BN nằm đùi gấp, gối gấp</a:t>
            </a:r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pic>
        <p:nvPicPr>
          <p:cNvPr id="22532" name="Picture 2">
            <a:extLst>
              <a:ext uri="{FF2B5EF4-FFF2-40B4-BE49-F238E27FC236}">
                <a16:creationId xmlns:a16="http://schemas.microsoft.com/office/drawing/2014/main" id="{CB67EDC3-3648-4023-9A99-B5A97F3DF2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514600"/>
            <a:ext cx="8547100" cy="451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78800-D235-4E25-BE96-EAFD24764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3555" name="Content Placeholder 2">
            <a:extLst>
              <a:ext uri="{FF2B5EF4-FFF2-40B4-BE49-F238E27FC236}">
                <a16:creationId xmlns:a16="http://schemas.microsoft.com/office/drawing/2014/main" id="{7E2B75FE-0239-4291-9C92-EB3B6B114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Calibri" panose="020F0502020204030204" pitchFamily="34" charset="0"/>
              </a:rPr>
              <a:t>Ruột thừa sau manh tràng nằm cao có thể gây đau hạ sườn phải lầm với viêm túi mật cấp</a:t>
            </a:r>
          </a:p>
          <a:p>
            <a:endParaRPr lang="en-US" altLang="en-US">
              <a:latin typeface="Calibri" panose="020F0502020204030204" pitchFamily="34" charset="0"/>
            </a:endParaRPr>
          </a:p>
          <a:p>
            <a:endParaRPr lang="en-US" altLang="en-US"/>
          </a:p>
        </p:txBody>
      </p:sp>
      <p:pic>
        <p:nvPicPr>
          <p:cNvPr id="23556" name="Picture 3">
            <a:extLst>
              <a:ext uri="{FF2B5EF4-FFF2-40B4-BE49-F238E27FC236}">
                <a16:creationId xmlns:a16="http://schemas.microsoft.com/office/drawing/2014/main" id="{434DB939-6F73-4F63-9AC0-0070BCEDDB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124200"/>
            <a:ext cx="5334000" cy="3516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E714A-36AB-4605-B0A1-6C90F008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24579" name="Content Placeholder 2">
            <a:extLst>
              <a:ext uri="{FF2B5EF4-FFF2-40B4-BE49-F238E27FC236}">
                <a16:creationId xmlns:a16="http://schemas.microsoft.com/office/drawing/2014/main" id="{59E6484E-E127-468B-AB65-868AEEFA4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24580" name="Picture 3">
            <a:extLst>
              <a:ext uri="{FF2B5EF4-FFF2-40B4-BE49-F238E27FC236}">
                <a16:creationId xmlns:a16="http://schemas.microsoft.com/office/drawing/2014/main" id="{D4B28F60-4427-4EDD-8EC9-AB55C658A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371600"/>
            <a:ext cx="8091488" cy="465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486E4-3AE4-46BF-B846-5C13B7D38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bệnh</a:t>
            </a:r>
            <a:endParaRPr lang="en-US" dirty="0"/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91F8B45F-5036-46DE-BD0B-DFCEF33B7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Viêm ruột thừa do phân hay sỏi phân làm tắc nghẽn lòng ruột thừa</a:t>
            </a:r>
          </a:p>
          <a:p>
            <a:endParaRPr lang="en-US" altLang="en-US"/>
          </a:p>
        </p:txBody>
      </p:sp>
      <p:pic>
        <p:nvPicPr>
          <p:cNvPr id="10244" name="Picture 3">
            <a:extLst>
              <a:ext uri="{FF2B5EF4-FFF2-40B4-BE49-F238E27FC236}">
                <a16:creationId xmlns:a16="http://schemas.microsoft.com/office/drawing/2014/main" id="{0427041A-EBFF-4204-B43B-0A3400F22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667000"/>
            <a:ext cx="6443663" cy="403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AEA3-7B88-417D-BC35-DD539969F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Bệnh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cảnh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lâm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sàng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khác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26627" name="Content Placeholder 2">
            <a:extLst>
              <a:ext uri="{FF2B5EF4-FFF2-40B4-BE49-F238E27FC236}">
                <a16:creationId xmlns:a16="http://schemas.microsoft.com/office/drawing/2014/main" id="{02B5A036-2FBE-4FC1-9362-17AC22EFF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Viêm phúc mạc thường hay gặp ở trẻ con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Ở người có tuổi thường hay gặp áp xe ruột thừa hay đám quánh ruột thừa</a:t>
            </a:r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3712-8205-4633-8B3E-ED95091B7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Chẩn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đoán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</a:p>
        </p:txBody>
      </p:sp>
      <p:sp>
        <p:nvSpPr>
          <p:cNvPr id="27651" name="Content Placeholder 2">
            <a:extLst>
              <a:ext uri="{FF2B5EF4-FFF2-40B4-BE49-F238E27FC236}">
                <a16:creationId xmlns:a16="http://schemas.microsoft.com/office/drawing/2014/main" id="{9FB00B9D-14B1-4547-9704-7D34075B4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Chẩn đoán dựa vào bệnh sử, triệu chứng lâm sàng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Cận lâm sàng chủ yếu để chẩn đoán loại trừ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Chẩn đoán và cắt ruột thừa trước khi ruột thừa hoại tử và thủng</a:t>
            </a:r>
          </a:p>
          <a:p>
            <a:pPr eaLnBrk="1" hangingPunct="1"/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DF6EC-CFFA-4865-B202-35FD81838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Triệu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chứng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</a:p>
        </p:txBody>
      </p:sp>
      <p:sp>
        <p:nvSpPr>
          <p:cNvPr id="28675" name="Content Placeholder 2">
            <a:extLst>
              <a:ext uri="{FF2B5EF4-FFF2-40B4-BE49-F238E27FC236}">
                <a16:creationId xmlns:a16="http://schemas.microsoft.com/office/drawing/2014/main" id="{EDD57F9B-EA99-4079-8678-B068BE04A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b="1">
                <a:latin typeface="Calibri" panose="020F0502020204030204" pitchFamily="34" charset="0"/>
              </a:rPr>
              <a:t>Dấu</a:t>
            </a:r>
            <a:r>
              <a:rPr lang="en-US" altLang="en-US">
                <a:latin typeface="Calibri" panose="020F0502020204030204" pitchFamily="34" charset="0"/>
              </a:rPr>
              <a:t> </a:t>
            </a:r>
            <a:r>
              <a:rPr lang="en-US" altLang="en-US" b="1">
                <a:latin typeface="Calibri" panose="020F0502020204030204" pitchFamily="34" charset="0"/>
              </a:rPr>
              <a:t>Aaron</a:t>
            </a:r>
            <a:r>
              <a:rPr lang="en-US" altLang="en-US">
                <a:latin typeface="Calibri" panose="020F0502020204030204" pitchFamily="34" charset="0"/>
              </a:rPr>
              <a:t>: Đau di động từ thượng vị hay quanh rốn và cố định ở hố chậu phải</a:t>
            </a:r>
          </a:p>
        </p:txBody>
      </p:sp>
      <p:pic>
        <p:nvPicPr>
          <p:cNvPr id="28676" name="Picture 10" descr="somatic pain">
            <a:extLst>
              <a:ext uri="{FF2B5EF4-FFF2-40B4-BE49-F238E27FC236}">
                <a16:creationId xmlns:a16="http://schemas.microsoft.com/office/drawing/2014/main" id="{184BE489-CAB1-4FC3-9B68-1D604828FE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3189288"/>
            <a:ext cx="5715000" cy="306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7416A-F3A3-45B9-9DDA-393577FDD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Đau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hố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chậu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phải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30723" name="Content Placeholder 2">
            <a:extLst>
              <a:ext uri="{FF2B5EF4-FFF2-40B4-BE49-F238E27FC236}">
                <a16:creationId xmlns:a16="http://schemas.microsoft.com/office/drawing/2014/main" id="{997E3573-677C-41BA-9453-A1876EDDD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30724" name="Picture 15" descr="tu the dau ruot thua">
            <a:extLst>
              <a:ext uri="{FF2B5EF4-FFF2-40B4-BE49-F238E27FC236}">
                <a16:creationId xmlns:a16="http://schemas.microsoft.com/office/drawing/2014/main" id="{F8E6DC59-EFED-403E-A36B-2073F24AD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47800"/>
            <a:ext cx="3594100" cy="513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5" name="Picture 2">
            <a:extLst>
              <a:ext uri="{FF2B5EF4-FFF2-40B4-BE49-F238E27FC236}">
                <a16:creationId xmlns:a16="http://schemas.microsoft.com/office/drawing/2014/main" id="{828C52B0-C86A-488A-BA09-83928EAC1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429000"/>
            <a:ext cx="3900488" cy="250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9ECA-E0D2-4995-B20E-A3AB0C9F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Các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triệu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chứng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chủ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yếu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0B1BA6EA-C30A-4869-8AD9-A40EB8C2C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Đau bụng trong vòng 72 giờ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Buồn nôn hay nôn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Vẻ mặt nhiễm trùng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Ấn đau hố chậu phải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Khám đau thành trước trực tràng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Sốt vừa 37,5-38,5</a:t>
            </a:r>
            <a:r>
              <a:rPr lang="en-US" altLang="en-US" baseline="30000">
                <a:latin typeface="Calibri" panose="020F0502020204030204" pitchFamily="34" charset="0"/>
              </a:rPr>
              <a:t>o</a:t>
            </a:r>
            <a:r>
              <a:rPr lang="en-US" altLang="en-US">
                <a:latin typeface="Calibri" panose="020F0502020204030204" pitchFamily="34" charset="0"/>
              </a:rPr>
              <a:t>c</a:t>
            </a:r>
            <a:endParaRPr lang="en-US" altLang="en-US" baseline="30000">
              <a:latin typeface="Calibri" panose="020F0502020204030204" pitchFamily="34" charset="0"/>
            </a:endParaRP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Không có triệu chứng nhiễm trùng tiểu (kể cả trên vi thể)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2CAEE-2001-4EC7-8009-51CD4D79D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Chẩn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đoán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32771" name="Content Placeholder 2">
            <a:extLst>
              <a:ext uri="{FF2B5EF4-FFF2-40B4-BE49-F238E27FC236}">
                <a16:creationId xmlns:a16="http://schemas.microsoft.com/office/drawing/2014/main" id="{328E98D0-500F-49A0-BFA4-843CC0046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Bệnh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cảnh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điển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hình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chẩn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đoán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dễ</a:t>
            </a:r>
            <a:r>
              <a:rPr lang="en-US" altLang="en-US" dirty="0">
                <a:latin typeface="Calibri" panose="020F0502020204030204" pitchFamily="34" charset="0"/>
              </a:rPr>
              <a:t>, </a:t>
            </a:r>
            <a:r>
              <a:rPr lang="en-US" altLang="en-US" dirty="0" err="1">
                <a:latin typeface="Calibri" panose="020F0502020204030204" pitchFamily="34" charset="0"/>
              </a:rPr>
              <a:t>không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điển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hình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chẩn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đoán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khó</a:t>
            </a:r>
            <a:endParaRPr lang="en-US" altLang="en-US" dirty="0">
              <a:latin typeface="Calibri" panose="020F0502020204030204" pitchFamily="34" charset="0"/>
            </a:endParaRPr>
          </a:p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Bệnh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nhân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đến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sớm</a:t>
            </a:r>
            <a:endParaRPr lang="en-US" altLang="en-US" dirty="0">
              <a:latin typeface="Calibri" panose="020F0502020204030204" pitchFamily="34" charset="0"/>
            </a:endParaRPr>
          </a:p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Bệnh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nhân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là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trẻ</a:t>
            </a:r>
            <a:r>
              <a:rPr lang="en-US" altLang="en-US" dirty="0">
                <a:latin typeface="Calibri" panose="020F0502020204030204" pitchFamily="34" charset="0"/>
              </a:rPr>
              <a:t> con</a:t>
            </a:r>
          </a:p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Bệnh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nhân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có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triệu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chứng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giống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bệnh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khác</a:t>
            </a:r>
            <a:endParaRPr lang="en-US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C6289-2604-42DC-8BA8-E4A5B413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Các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điểm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đặc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biệt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trong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bệnh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sử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và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thăm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khám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33795" name="Content Placeholder 2">
            <a:extLst>
              <a:ext uri="{FF2B5EF4-FFF2-40B4-BE49-F238E27FC236}">
                <a16:creationId xmlns:a16="http://schemas.microsoft.com/office/drawing/2014/main" id="{8931EAB7-86F2-4ED9-8C69-28447EC2D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VRT cấp có bệnh sử ngắn: vài giờ đến 72 giờ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Nếu triệu chứng kéo dài hơn có thể là đám quánh ruột thừa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Bệnh nhân mới hay đang viêm họng, mới nhiễm hoặc đang nhiễm virus có thể viêm hạch mạc treo (nhất là trẻ em)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Bệnh nhân có nhiều hạch cổ nghi viêm hạch mạc treo do virus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21178-E679-4C50-900F-E5E0069E9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Các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điểm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đặc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biệt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trong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bệnh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sử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và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thăm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khám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34819" name="Content Placeholder 2">
            <a:extLst>
              <a:ext uri="{FF2B5EF4-FFF2-40B4-BE49-F238E27FC236}">
                <a16:creationId xmlns:a16="http://schemas.microsoft.com/office/drawing/2014/main" id="{0029D7AB-09B9-4B7C-8651-9B1FD0041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Bệnh nhân thường mệt mỏi, thờ ơ, mặt đỏ, nếu trẻ con vẫn năng động có thể không phải VRT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Sốt cao mà không đề kháng thành bụng, có thể do bệnh khác: nhiễm trùng tiểu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Triệu chứng đường tiết niệu cũng có thể là nhiễm trùng tiểu</a:t>
            </a:r>
          </a:p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A8CB2-E52C-4E70-855C-0F2BE082E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Các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xét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nghiệm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CLS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35843" name="Content Placeholder 2">
            <a:extLst>
              <a:ext uri="{FF2B5EF4-FFF2-40B4-BE49-F238E27FC236}">
                <a16:creationId xmlns:a16="http://schemas.microsoft.com/office/drawing/2014/main" id="{9EE731D6-362A-47F6-A2FE-9885CEDE5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Số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lượng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bạch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cầu</a:t>
            </a:r>
            <a:r>
              <a:rPr lang="en-US" altLang="en-US" dirty="0">
                <a:latin typeface="Calibri" panose="020F0502020204030204" pitchFamily="34" charset="0"/>
              </a:rPr>
              <a:t>, </a:t>
            </a:r>
            <a:r>
              <a:rPr lang="en-US" altLang="en-US" dirty="0" err="1">
                <a:latin typeface="Calibri" panose="020F0502020204030204" pitchFamily="34" charset="0"/>
              </a:rPr>
              <a:t>công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thức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bạch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cầu</a:t>
            </a:r>
            <a:r>
              <a:rPr lang="en-US" altLang="en-US" dirty="0">
                <a:latin typeface="Calibri" panose="020F0502020204030204" pitchFamily="34" charset="0"/>
              </a:rPr>
              <a:t>: &gt; 10.000,  </a:t>
            </a:r>
            <a:r>
              <a:rPr lang="en-US" altLang="en-US" dirty="0" err="1">
                <a:latin typeface="Calibri" panose="020F0502020204030204" pitchFamily="34" charset="0"/>
              </a:rPr>
              <a:t>Neutro</a:t>
            </a:r>
            <a:r>
              <a:rPr lang="en-US" altLang="en-US" dirty="0">
                <a:latin typeface="Calibri" panose="020F0502020204030204" pitchFamily="34" charset="0"/>
              </a:rPr>
              <a:t> ≥ 75%</a:t>
            </a:r>
          </a:p>
          <a:p>
            <a:pPr eaLnBrk="1" hangingPunct="1"/>
            <a:r>
              <a:rPr lang="en-US" altLang="en-US" dirty="0">
                <a:latin typeface="Calibri" panose="020F0502020204030204" pitchFamily="34" charset="0"/>
              </a:rPr>
              <a:t>CRP: </a:t>
            </a:r>
            <a:r>
              <a:rPr lang="en-US" altLang="en-US" dirty="0" err="1">
                <a:latin typeface="Calibri" panose="020F0502020204030204" pitchFamily="34" charset="0"/>
              </a:rPr>
              <a:t>chẩn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đoán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tình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trạng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viêm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nhiễm</a:t>
            </a:r>
            <a:endParaRPr lang="en-US" altLang="en-US" dirty="0">
              <a:latin typeface="Calibri" panose="020F0502020204030204" pitchFamily="34" charset="0"/>
            </a:endParaRPr>
          </a:p>
          <a:p>
            <a:pPr eaLnBrk="1" hangingPunct="1"/>
            <a:r>
              <a:rPr lang="en-US" altLang="en-US" dirty="0">
                <a:latin typeface="Calibri" panose="020F0502020204030204" pitchFamily="34" charset="0"/>
              </a:rPr>
              <a:t>Procalcitonin: </a:t>
            </a:r>
            <a:r>
              <a:rPr lang="en-US" altLang="en-US" dirty="0" err="1">
                <a:latin typeface="Calibri" panose="020F0502020204030204" pitchFamily="34" charset="0"/>
              </a:rPr>
              <a:t>chẩn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đoán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tình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trạng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nhiễm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trùng</a:t>
            </a:r>
            <a:endParaRPr lang="en-US" altLang="en-US" dirty="0">
              <a:latin typeface="Calibri" panose="020F0502020204030204" pitchFamily="34" charset="0"/>
            </a:endParaRPr>
          </a:p>
          <a:p>
            <a:pPr eaLnBrk="1" hangingPunct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5-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hydroxyindoleacetic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acid (5-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HIAA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)/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nước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tiểu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tăng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cao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trong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VRT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và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giảm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đột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ngột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khi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ruột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thừa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thủng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: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dấu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hiệu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cảnh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báo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sớm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thủng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ruột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thừa</a:t>
            </a:r>
            <a:endParaRPr lang="en-US" altLang="en-US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B4305-B69D-4507-BFF5-10423469B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Chẩn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đoán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hình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ảnh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</a:p>
        </p:txBody>
      </p:sp>
      <p:sp>
        <p:nvSpPr>
          <p:cNvPr id="36867" name="Content Placeholder 2">
            <a:extLst>
              <a:ext uri="{FF2B5EF4-FFF2-40B4-BE49-F238E27FC236}">
                <a16:creationId xmlns:a16="http://schemas.microsoft.com/office/drawing/2014/main" id="{64D8A4B0-2E3F-49CA-94B0-E0B599B44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Siêu âm:</a:t>
            </a:r>
          </a:p>
          <a:p>
            <a:pPr eaLnBrk="1" hangingPunct="1"/>
            <a:r>
              <a:rPr lang="en-US" altLang="en-US"/>
              <a:t>Chụp X quang cắt lớp điện toán </a:t>
            </a:r>
          </a:p>
          <a:p>
            <a:pPr eaLnBrk="1" hangingPunct="1"/>
            <a:r>
              <a:rPr lang="en-US" altLang="en-US"/>
              <a:t>Chụp cộng hưởng từ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95275-1736-4826-A9DF-F80CE2737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Sinh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lý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bệnh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78765D9C-88D2-43E5-8C17-767E87C82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Niêm mạc viêm đầu tiên sau đó lan ra đến thanh mạc</a:t>
            </a:r>
          </a:p>
        </p:txBody>
      </p:sp>
      <p:pic>
        <p:nvPicPr>
          <p:cNvPr id="11268" name="Picture 3">
            <a:extLst>
              <a:ext uri="{FF2B5EF4-FFF2-40B4-BE49-F238E27FC236}">
                <a16:creationId xmlns:a16="http://schemas.microsoft.com/office/drawing/2014/main" id="{A5478E3B-0D79-4682-B5EB-373CB99AD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514600"/>
            <a:ext cx="5754688" cy="414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94EE5-D4E2-4E63-9C00-9F39A8C4A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endParaRPr lang="en-US" dirty="0"/>
          </a:p>
        </p:txBody>
      </p:sp>
      <p:sp>
        <p:nvSpPr>
          <p:cNvPr id="37891" name="Content Placeholder 2">
            <a:extLst>
              <a:ext uri="{FF2B5EF4-FFF2-40B4-BE49-F238E27FC236}">
                <a16:creationId xmlns:a16="http://schemas.microsoft.com/office/drawing/2014/main" id="{9F780830-ED1D-4768-BD26-BA182103F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Chẩn đoán xác định độ tin cậy cao, </a:t>
            </a:r>
          </a:p>
          <a:p>
            <a:pPr eaLnBrk="1" hangingPunct="1"/>
            <a:r>
              <a:rPr lang="en-US" altLang="en-US"/>
              <a:t>Chẩn đoán không viêm ruột thừa độ tin cậy thấp</a:t>
            </a:r>
          </a:p>
          <a:p>
            <a:pPr eaLnBrk="1" hangingPunct="1"/>
            <a:r>
              <a:rPr lang="en-US" altLang="en-US"/>
              <a:t>Phụ thuộc người đọc</a:t>
            </a:r>
          </a:p>
          <a:p>
            <a:endParaRPr lang="en-US" altLang="en-US"/>
          </a:p>
        </p:txBody>
      </p:sp>
      <p:pic>
        <p:nvPicPr>
          <p:cNvPr id="37892" name="Picture 4">
            <a:extLst>
              <a:ext uri="{FF2B5EF4-FFF2-40B4-BE49-F238E27FC236}">
                <a16:creationId xmlns:a16="http://schemas.microsoft.com/office/drawing/2014/main" id="{766E2963-4975-4A15-BE91-174188E3D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3276600"/>
            <a:ext cx="3419475" cy="329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BD876-AF3F-4937-BBE9-FB97A13B7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Chụp</a:t>
            </a:r>
            <a:r>
              <a:rPr lang="en-US" dirty="0"/>
              <a:t> X </a:t>
            </a:r>
            <a:r>
              <a:rPr lang="en-US" dirty="0" err="1"/>
              <a:t>quang</a:t>
            </a:r>
            <a:r>
              <a:rPr lang="en-US" dirty="0"/>
              <a:t>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8915" name="Content Placeholder 2">
            <a:extLst>
              <a:ext uri="{FF2B5EF4-FFF2-40B4-BE49-F238E27FC236}">
                <a16:creationId xmlns:a16="http://schemas.microsoft.com/office/drawing/2014/main" id="{860014A3-F635-4D8A-B8CB-E18732132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Có giá trị hơn siêu âm</a:t>
            </a:r>
          </a:p>
          <a:p>
            <a:r>
              <a:rPr lang="en-US" altLang="en-US"/>
              <a:t>Chụp liều tia X thấp và không uống thuốc cản quang</a:t>
            </a:r>
          </a:p>
        </p:txBody>
      </p:sp>
      <p:pic>
        <p:nvPicPr>
          <p:cNvPr id="38916" name="Picture 3">
            <a:extLst>
              <a:ext uri="{FF2B5EF4-FFF2-40B4-BE49-F238E27FC236}">
                <a16:creationId xmlns:a16="http://schemas.microsoft.com/office/drawing/2014/main" id="{B2C7743E-121F-4152-8F28-FC927D657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5" y="3200400"/>
            <a:ext cx="8778875" cy="351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80D6F-AD23-460D-9DAA-54AF1D1FD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Cộng</a:t>
            </a:r>
            <a:r>
              <a:rPr lang="en-US" dirty="0"/>
              <a:t> </a:t>
            </a:r>
            <a:r>
              <a:rPr lang="en-US" dirty="0" err="1"/>
              <a:t>hưởng</a:t>
            </a:r>
            <a:r>
              <a:rPr lang="en-US" dirty="0"/>
              <a:t> </a:t>
            </a:r>
            <a:r>
              <a:rPr lang="en-US" dirty="0" err="1"/>
              <a:t>từ</a:t>
            </a:r>
            <a:endParaRPr lang="en-US" dirty="0"/>
          </a:p>
        </p:txBody>
      </p:sp>
      <p:sp>
        <p:nvSpPr>
          <p:cNvPr id="39939" name="Content Placeholder 2">
            <a:extLst>
              <a:ext uri="{FF2B5EF4-FFF2-40B4-BE49-F238E27FC236}">
                <a16:creationId xmlns:a16="http://schemas.microsoft.com/office/drawing/2014/main" id="{403B08A0-FE8E-4522-BED5-CE79F26FE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Sử dụng cho trẻ em và phụ nữ có thai khi siêu âm không xác định được bệnh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2FDD1-779A-49DE-9976-86941B7E7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Chẩn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đoán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phân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biệt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40963" name="Content Placeholder 2">
            <a:extLst>
              <a:ext uri="{FF2B5EF4-FFF2-40B4-BE49-F238E27FC236}">
                <a16:creationId xmlns:a16="http://schemas.microsoft.com/office/drawing/2014/main" id="{E42FCD73-ABE2-45E4-B954-43D8ECAFD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Viêm túi thừa đại tràng phải: chẩn đoán phân biệt bằng CT Scan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Nhiễm trùng niệu: viêm bàng quang, viêm đài bể thận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Viêm hạch mạc treo ruột: viêm họng, hạch cổ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Táo bón: đau bụng từng cơn, không sốt</a:t>
            </a:r>
          </a:p>
          <a:p>
            <a:pPr eaLnBrk="1" hangingPunct="1">
              <a:buFont typeface="Wingdings 2" panose="05020102010507070707" pitchFamily="18" charset="2"/>
              <a:buNone/>
            </a:pPr>
            <a:endParaRPr lang="en-US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EE5BF-9595-4839-8621-461CFAC20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Chẩn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đoán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phân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biệt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41987" name="Content Placeholder 2">
            <a:extLst>
              <a:ext uri="{FF2B5EF4-FFF2-40B4-BE49-F238E27FC236}">
                <a16:creationId xmlns:a16="http://schemas.microsoft.com/office/drawing/2014/main" id="{57E79CC0-9664-4F9C-A7DD-1FBAE6AA8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/>
            <a:r>
              <a:rPr lang="en-US" altLang="en-US">
                <a:latin typeface="Calibri" panose="020F0502020204030204" pitchFamily="34" charset="0"/>
              </a:rPr>
              <a:t>Đau do rụng trứng giữa kỳ kinh (Hội chứng Mittelschmerz): đau tương tự trước đây, không triệu chứng nhiễm trùng</a:t>
            </a:r>
          </a:p>
          <a:p>
            <a:pPr algn="just" eaLnBrk="1" hangingPunct="1"/>
            <a:r>
              <a:rPr lang="en-US" altLang="en-US">
                <a:latin typeface="Calibri" panose="020F0502020204030204" pitchFamily="34" charset="0"/>
              </a:rPr>
              <a:t>Viêm mủ ống dẫn trứng: nhiễm trùng, khám cổ tử cung rất đau</a:t>
            </a:r>
          </a:p>
          <a:p>
            <a:pPr algn="just" eaLnBrk="1" hangingPunct="1"/>
            <a:r>
              <a:rPr lang="en-US" altLang="en-US">
                <a:latin typeface="Calibri" panose="020F0502020204030204" pitchFamily="34" charset="0"/>
              </a:rPr>
              <a:t>Nang buồng trứng xoắn: đau hố chậu phải nhiều, không sốt, khám bụng thấy khối nang, khám âm đạo đau</a:t>
            </a:r>
          </a:p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BF10D-3917-4D90-A386-EF691356F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Chẩn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đoán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phân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biệt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43011" name="Content Placeholder 2">
            <a:extLst>
              <a:ext uri="{FF2B5EF4-FFF2-40B4-BE49-F238E27FC236}">
                <a16:creationId xmlns:a16="http://schemas.microsoft.com/office/drawing/2014/main" id="{FD745548-13C4-4D29-AE3B-D929CD1C1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Thủng tạng rỗng: thủng dạ dày; thủng túi thừa Meckel; thủng ruột non do viêm hoại tử, xoắn ruột</a:t>
            </a:r>
          </a:p>
        </p:txBody>
      </p:sp>
      <p:pic>
        <p:nvPicPr>
          <p:cNvPr id="43012" name="Picture 3">
            <a:extLst>
              <a:ext uri="{FF2B5EF4-FFF2-40B4-BE49-F238E27FC236}">
                <a16:creationId xmlns:a16="http://schemas.microsoft.com/office/drawing/2014/main" id="{33860A7F-B8CD-4793-8662-A830C6FB0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124200"/>
            <a:ext cx="3048000" cy="320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5C18C-0060-4B28-8481-561829EF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Chẩn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đoán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phân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biệt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44035" name="Content Placeholder 2">
            <a:extLst>
              <a:ext uri="{FF2B5EF4-FFF2-40B4-BE49-F238E27FC236}">
                <a16:creationId xmlns:a16="http://schemas.microsoft.com/office/drawing/2014/main" id="{76645752-A758-45D5-97B7-733060CBA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Viêm tụy cấp: đau nhiều, nhiễm trùng, men tụy tăng trong máu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Vỡ thai ngoài tử cung: có dấu hiệu mất máu, beta-hCG (beta–human chorionic gonadotropin) tăng cao</a:t>
            </a:r>
          </a:p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C8261-0596-470A-8BA4-E942B9540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Điều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trị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tại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phòng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cấp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cứu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45059" name="Content Placeholder 2">
            <a:extLst>
              <a:ext uri="{FF2B5EF4-FFF2-40B4-BE49-F238E27FC236}">
                <a16:creationId xmlns:a16="http://schemas.microsoft.com/office/drawing/2014/main" id="{13877B8A-8A94-4345-B0E9-CF32254A0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/>
            <a:r>
              <a:rPr lang="en-US" altLang="en-US">
                <a:latin typeface="Calibri" panose="020F0502020204030204" pitchFamily="34" charset="0"/>
              </a:rPr>
              <a:t>Nghi ngờ ruột thừa: nhịn ăn uống hoàn toàn</a:t>
            </a:r>
          </a:p>
          <a:p>
            <a:pPr algn="just" eaLnBrk="1" hangingPunct="1"/>
            <a:r>
              <a:rPr lang="en-US" altLang="en-US">
                <a:latin typeface="Calibri" panose="020F0502020204030204" pitchFamily="34" charset="0"/>
              </a:rPr>
              <a:t>Nếu có dấu hiệu nhiễm trùng: truyền dịch </a:t>
            </a:r>
          </a:p>
          <a:p>
            <a:pPr algn="just" eaLnBrk="1" hangingPunct="1"/>
            <a:r>
              <a:rPr lang="en-US" altLang="en-US">
                <a:latin typeface="Calibri" panose="020F0502020204030204" pitchFamily="34" charset="0"/>
              </a:rPr>
              <a:t>Điều trị giảm đau cho bệnh nhân: không ảnh hưởng đến mức độ chính xác khi thăm khám</a:t>
            </a:r>
          </a:p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C2FE8-67AA-4F7D-8C1E-DE457C20C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46083" name="Content Placeholder 2">
            <a:extLst>
              <a:ext uri="{FF2B5EF4-FFF2-40B4-BE49-F238E27FC236}">
                <a16:creationId xmlns:a16="http://schemas.microsoft.com/office/drawing/2014/main" id="{0916F7DD-D020-4AD8-9F44-70ED9291F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46084" name="Picture 2">
            <a:extLst>
              <a:ext uri="{FF2B5EF4-FFF2-40B4-BE49-F238E27FC236}">
                <a16:creationId xmlns:a16="http://schemas.microsoft.com/office/drawing/2014/main" id="{1C712087-D9E0-41E3-8176-25C05B53C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20675"/>
            <a:ext cx="6229350" cy="539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5" name="Picture 3">
            <a:extLst>
              <a:ext uri="{FF2B5EF4-FFF2-40B4-BE49-F238E27FC236}">
                <a16:creationId xmlns:a16="http://schemas.microsoft.com/office/drawing/2014/main" id="{53166ADF-B002-41E3-8C42-843C35F46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19800"/>
            <a:ext cx="88773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B2CDE-D114-44A8-B835-287333B84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5575"/>
            <a:ext cx="7499350" cy="1143000"/>
          </a:xfrm>
        </p:spPr>
        <p:txBody>
          <a:bodyPr/>
          <a:lstStyle/>
          <a:p>
            <a:pPr>
              <a:defRPr/>
            </a:pPr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ALVARADO</a:t>
            </a:r>
          </a:p>
        </p:txBody>
      </p:sp>
      <p:sp>
        <p:nvSpPr>
          <p:cNvPr id="47107" name="Content Placeholder 2">
            <a:extLst>
              <a:ext uri="{FF2B5EF4-FFF2-40B4-BE49-F238E27FC236}">
                <a16:creationId xmlns:a16="http://schemas.microsoft.com/office/drawing/2014/main" id="{0C6973FB-5378-4C9B-8DE5-C933DC9CB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925" y="1447800"/>
            <a:ext cx="7499350" cy="4800600"/>
          </a:xfrm>
        </p:spPr>
        <p:txBody>
          <a:bodyPr/>
          <a:lstStyle/>
          <a:p>
            <a:r>
              <a:rPr lang="en-US" altLang="en-US"/>
              <a:t>3 triệu chứng cơ năng</a:t>
            </a:r>
          </a:p>
          <a:p>
            <a:r>
              <a:rPr lang="en-US" altLang="en-US"/>
              <a:t>3 triệu chứng thực thể</a:t>
            </a:r>
          </a:p>
          <a:p>
            <a:r>
              <a:rPr lang="en-US" altLang="en-US"/>
              <a:t>2 yếu tố cận lâm sàng</a:t>
            </a:r>
          </a:p>
        </p:txBody>
      </p:sp>
      <p:pic>
        <p:nvPicPr>
          <p:cNvPr id="47108" name="Picture 4">
            <a:extLst>
              <a:ext uri="{FF2B5EF4-FFF2-40B4-BE49-F238E27FC236}">
                <a16:creationId xmlns:a16="http://schemas.microsoft.com/office/drawing/2014/main" id="{87B31155-D4EA-4A7A-B691-FC1DF7559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9513" y="155575"/>
            <a:ext cx="3729037" cy="6875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1AFE3-6383-483B-8046-BF378C97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442B0FF5-CEB2-4B14-8D74-95955D75B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B991E286-BC24-4FC2-B724-880F58811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0" y="2133600"/>
            <a:ext cx="8693150" cy="306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90894-1329-463A-936D-84FE2A76D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C75C666F-C399-4994-B5A7-7456FDC64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48132" name="Picture 3">
            <a:extLst>
              <a:ext uri="{FF2B5EF4-FFF2-40B4-BE49-F238E27FC236}">
                <a16:creationId xmlns:a16="http://schemas.microsoft.com/office/drawing/2014/main" id="{BB5A73D9-88F3-437E-86C6-CC95B8DD1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574675"/>
            <a:ext cx="7535863" cy="568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600FE-4678-4798-B26F-0C245668D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Lưu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đồ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chẩn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đoán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và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điều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trị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50179" name="Content Placeholder 2">
            <a:extLst>
              <a:ext uri="{FF2B5EF4-FFF2-40B4-BE49-F238E27FC236}">
                <a16:creationId xmlns:a16="http://schemas.microsoft.com/office/drawing/2014/main" id="{B9F2B2D2-C14B-48BA-90E0-C55000A70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50180" name="Picture 2">
            <a:extLst>
              <a:ext uri="{FF2B5EF4-FFF2-40B4-BE49-F238E27FC236}">
                <a16:creationId xmlns:a16="http://schemas.microsoft.com/office/drawing/2014/main" id="{612ED75C-1CAE-4985-B32E-A30FF2236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752600"/>
            <a:ext cx="88392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24233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56C73-4E22-4B8B-84CF-ADF2D0B6A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Lưu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đồ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chẩn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đoán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và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điều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trị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(ALVARADO SCORE)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C3427-C65B-4E4A-9A6C-D6A35D2C7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22B7F0-A1D0-4D77-8F20-7911A11C1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00" y="1637049"/>
            <a:ext cx="8994570" cy="442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1529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EAB1B-98B6-4BC4-81BD-F56CBA969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293E2-DA46-4CB0-A874-E8B98F876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CD05CD-49F2-4E8D-96CB-5DF0E8E14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06" y="4077892"/>
            <a:ext cx="8451388" cy="13624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8B8A9B-B5C1-4451-A07C-092CC3B0A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476" y="1548486"/>
            <a:ext cx="6279424" cy="188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183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16A71-D7DF-4D11-931F-6A4CF1B04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Kháng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sinh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dự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phòng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49155" name="Content Placeholder 2">
            <a:extLst>
              <a:ext uri="{FF2B5EF4-FFF2-40B4-BE49-F238E27FC236}">
                <a16:creationId xmlns:a16="http://schemas.microsoft.com/office/drawing/2014/main" id="{AD67DD2D-BFA9-4BC5-AF80-61EB19661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Kháng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sinh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phổ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rộng</a:t>
            </a:r>
            <a:endParaRPr lang="en-US" altLang="en-US" dirty="0">
              <a:latin typeface="Calibri" panose="020F0502020204030204" pitchFamily="34" charset="0"/>
            </a:endParaRPr>
          </a:p>
          <a:p>
            <a:pPr eaLnBrk="1" hangingPunct="1"/>
            <a:r>
              <a:rPr lang="en-US" altLang="en-US" dirty="0">
                <a:latin typeface="Calibri" panose="020F0502020204030204" pitchFamily="34" charset="0"/>
              </a:rPr>
              <a:t>Cephalosporine </a:t>
            </a:r>
            <a:r>
              <a:rPr lang="en-US" altLang="en-US" dirty="0" err="1">
                <a:latin typeface="Calibri" panose="020F0502020204030204" pitchFamily="34" charset="0"/>
              </a:rPr>
              <a:t>thế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hệ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thứ</a:t>
            </a:r>
            <a:r>
              <a:rPr lang="en-US" altLang="en-US" dirty="0">
                <a:latin typeface="Calibri" panose="020F0502020204030204" pitchFamily="34" charset="0"/>
              </a:rPr>
              <a:t> 1, 2 </a:t>
            </a:r>
          </a:p>
          <a:p>
            <a:pPr eaLnBrk="1" hangingPunct="1"/>
            <a:r>
              <a:rPr lang="en-US" altLang="en-US" dirty="0">
                <a:latin typeface="Calibri" panose="020F0502020204030204" pitchFamily="34" charset="0"/>
              </a:rPr>
              <a:t>Metronidazole </a:t>
            </a:r>
            <a:r>
              <a:rPr lang="en-US" altLang="en-US" dirty="0" err="1">
                <a:latin typeface="Calibri" panose="020F0502020204030204" pitchFamily="34" charset="0"/>
              </a:rPr>
              <a:t>đường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tĩnh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mạch</a:t>
            </a:r>
            <a:endParaRPr lang="en-US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EC7F6-D8FD-4B9E-86ED-B41A83E6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Điều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trị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viêm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ruột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thừa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51203" name="Content Placeholder 2">
            <a:extLst>
              <a:ext uri="{FF2B5EF4-FFF2-40B4-BE49-F238E27FC236}">
                <a16:creationId xmlns:a16="http://schemas.microsoft.com/office/drawing/2014/main" id="{99BA3EEC-CF1C-49E4-94DF-2144F38C7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Phẫu thuật là phương pháp điều trị duy nhất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Đám quánh ruột thừa: có khối ở hố chậu phải, đau ít, điều trị kháng sinh, nếu ổn định mổ cắt ruột thừa sau 8-12 tuần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Áp xe ruột thừa: nhỏ, mổ cắt ruột thừa; áp xe to, không tìm thấy ruột thừa, dẫn lưu mủ và điều trị khánh sinh, sau khi ổn định có thể mổ cắt ruột thừa sau 3 tháng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49C41-82BD-4749-9DE5-D4147C17F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Điều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trị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viêm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ruột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thừa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52227" name="Content Placeholder 2">
            <a:extLst>
              <a:ext uri="{FF2B5EF4-FFF2-40B4-BE49-F238E27FC236}">
                <a16:creationId xmlns:a16="http://schemas.microsoft.com/office/drawing/2014/main" id="{B1C44C05-F65C-43F2-AB9D-7A6F9572A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Viêm ruột thừa không viêm phúc mạc: cắt ruột thừa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Viêm ruột thừa viêm phúc mạc: cắt ruột thừa dẫn lưu ổ bụng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E7FD5-1B87-4011-875F-4A969747C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Phẫu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thuật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nội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soi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53251" name="Content Placeholder 2">
            <a:extLst>
              <a:ext uri="{FF2B5EF4-FFF2-40B4-BE49-F238E27FC236}">
                <a16:creationId xmlns:a16="http://schemas.microsoft.com/office/drawing/2014/main" id="{B1B44613-A4F7-4EE4-9D94-F40530907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53252" name="Picture 16" descr="P1010005 copy">
            <a:extLst>
              <a:ext uri="{FF2B5EF4-FFF2-40B4-BE49-F238E27FC236}">
                <a16:creationId xmlns:a16="http://schemas.microsoft.com/office/drawing/2014/main" id="{8F7DDAA4-61E2-41A5-B916-570A962CD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47800"/>
            <a:ext cx="3587750" cy="484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3" name="Picture 17" descr="P1010004B copy">
            <a:extLst>
              <a:ext uri="{FF2B5EF4-FFF2-40B4-BE49-F238E27FC236}">
                <a16:creationId xmlns:a16="http://schemas.microsoft.com/office/drawing/2014/main" id="{EB754992-E425-41EC-BCE7-B0F77C03E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981200"/>
            <a:ext cx="4419600" cy="351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15681-F398-4BC3-818B-F33085622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54275" name="Content Placeholder 2">
            <a:extLst>
              <a:ext uri="{FF2B5EF4-FFF2-40B4-BE49-F238E27FC236}">
                <a16:creationId xmlns:a16="http://schemas.microsoft.com/office/drawing/2014/main" id="{88F7C8D6-34AC-4AB5-B9F9-71BE3D28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54276" name="Picture 7" descr="P1010008 copy">
            <a:extLst>
              <a:ext uri="{FF2B5EF4-FFF2-40B4-BE49-F238E27FC236}">
                <a16:creationId xmlns:a16="http://schemas.microsoft.com/office/drawing/2014/main" id="{9F8EE413-8DF3-4C95-A86C-76FA42EEF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057400"/>
            <a:ext cx="40386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77" name="Picture 8" descr="P1010010 Acopy">
            <a:extLst>
              <a:ext uri="{FF2B5EF4-FFF2-40B4-BE49-F238E27FC236}">
                <a16:creationId xmlns:a16="http://schemas.microsoft.com/office/drawing/2014/main" id="{035BB6A2-A591-4BC0-B218-C10FC108E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981200"/>
            <a:ext cx="4038600" cy="376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FF022-5F18-4B39-84EC-411111A41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pic>
        <p:nvPicPr>
          <p:cNvPr id="55299" name="Picture 7" descr="P1010011 copy">
            <a:extLst>
              <a:ext uri="{FF2B5EF4-FFF2-40B4-BE49-F238E27FC236}">
                <a16:creationId xmlns:a16="http://schemas.microsoft.com/office/drawing/2014/main" id="{7CC6CFAF-CEFB-4115-B4BC-BB07F1FB3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87513"/>
            <a:ext cx="4038600" cy="435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0" name="Picture 20" descr="P1010013 copy">
            <a:extLst>
              <a:ext uri="{FF2B5EF4-FFF2-40B4-BE49-F238E27FC236}">
                <a16:creationId xmlns:a16="http://schemas.microsoft.com/office/drawing/2014/main" id="{6C6550C4-E05D-4FA1-B6B9-B45DB8C10C8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76800" y="1752600"/>
            <a:ext cx="3657600" cy="368935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CC10-78F0-42BC-91FB-65DFF4013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C7BFBE90-5406-434B-80A6-0B65CB08F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3505200"/>
            <a:ext cx="8997950" cy="2771775"/>
          </a:xfrm>
        </p:spPr>
        <p:txBody>
          <a:bodyPr/>
          <a:lstStyle/>
          <a:p>
            <a:r>
              <a:rPr lang="en-US" altLang="en-US"/>
              <a:t>Dịch xuất tiết trên bề mặt thanh mạc lan đến lớp phúc mạc lân cận, ruột thành bụng gây viêm phúc mạc khu trú</a:t>
            </a:r>
          </a:p>
          <a:p>
            <a:r>
              <a:rPr lang="en-US" altLang="en-US"/>
              <a:t>Giai đoạn này niêm mạc hoại tử rơi vào trong lòng ruột thừa, ruột thừa chứa đầy mủ</a:t>
            </a:r>
          </a:p>
          <a:p>
            <a:endParaRPr lang="en-US" altLang="en-US"/>
          </a:p>
          <a:p>
            <a:endParaRPr lang="en-US" altLang="en-US"/>
          </a:p>
        </p:txBody>
      </p:sp>
      <p:pic>
        <p:nvPicPr>
          <p:cNvPr id="13316" name="Picture 6" descr="6653f2_B">
            <a:extLst>
              <a:ext uri="{FF2B5EF4-FFF2-40B4-BE49-F238E27FC236}">
                <a16:creationId xmlns:a16="http://schemas.microsoft.com/office/drawing/2014/main" id="{CF990B56-FD3A-4883-966F-52F99F040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" y="242888"/>
            <a:ext cx="8305800" cy="2894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057A1-ACD4-48D8-9BD2-857561A7A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Phẫu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thuật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mở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cắt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ruột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thừa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pic>
        <p:nvPicPr>
          <p:cNvPr id="56323" name="Picture 7" descr="7030_dasua">
            <a:extLst>
              <a:ext uri="{FF2B5EF4-FFF2-40B4-BE49-F238E27FC236}">
                <a16:creationId xmlns:a16="http://schemas.microsoft.com/office/drawing/2014/main" id="{96A8EA1E-BDDF-4D75-9A91-186FA948A1C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8000" y="2133600"/>
            <a:ext cx="5080000" cy="4064000"/>
          </a:xfr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1719B-2F08-4A1C-90CA-E5496B625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57347" name="Content Placeholder 2">
            <a:extLst>
              <a:ext uri="{FF2B5EF4-FFF2-40B4-BE49-F238E27FC236}">
                <a16:creationId xmlns:a16="http://schemas.microsoft.com/office/drawing/2014/main" id="{5512C7D0-1803-47D4-B428-54F33BFCF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57348" name="Picture 5" descr="T623558A_dasua">
            <a:extLst>
              <a:ext uri="{FF2B5EF4-FFF2-40B4-BE49-F238E27FC236}">
                <a16:creationId xmlns:a16="http://schemas.microsoft.com/office/drawing/2014/main" id="{4BB15C59-8923-4C2F-A425-8327E59A9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7899400" cy="467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D3FD7-337C-416B-A844-30919A83C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Điều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trị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kháng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sinh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không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mổ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sp>
        <p:nvSpPr>
          <p:cNvPr id="58371" name="Content Placeholder 2">
            <a:extLst>
              <a:ext uri="{FF2B5EF4-FFF2-40B4-BE49-F238E27FC236}">
                <a16:creationId xmlns:a16="http://schemas.microsoft.com/office/drawing/2014/main" id="{5F1AD6F4-D595-435B-9ACF-4219A04C7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Trường hợp đặc biệt: chống chỉ định phẫu thuật, thủy thủ tàu ngầm, tàu viễn dương</a:t>
            </a:r>
          </a:p>
        </p:txBody>
      </p:sp>
      <p:pic>
        <p:nvPicPr>
          <p:cNvPr id="58372" name="Picture 3">
            <a:extLst>
              <a:ext uri="{FF2B5EF4-FFF2-40B4-BE49-F238E27FC236}">
                <a16:creationId xmlns:a16="http://schemas.microsoft.com/office/drawing/2014/main" id="{6CB02C36-BD8A-4094-B92B-BF62D8686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590800"/>
            <a:ext cx="6367463" cy="4075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712F3-B2BE-492B-A370-5A400D64F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Điều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trị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kháng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sinh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không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mổ</a:t>
            </a:r>
            <a:endParaRPr lang="en-US" dirty="0"/>
          </a:p>
        </p:txBody>
      </p:sp>
      <p:sp>
        <p:nvSpPr>
          <p:cNvPr id="59395" name="Content Placeholder 2">
            <a:extLst>
              <a:ext uri="{FF2B5EF4-FFF2-40B4-BE49-F238E27FC236}">
                <a16:creationId xmlns:a16="http://schemas.microsoft.com/office/drawing/2014/main" id="{7DBC2A9D-E350-40DF-BF34-1EAE42E7F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Viêm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ruột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thừa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giai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đoạn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cấp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ch</a:t>
            </a:r>
            <a:r>
              <a:rPr lang="vi-VN" altLang="en-US" dirty="0">
                <a:latin typeface="Calibri" panose="020F0502020204030204" pitchFamily="34" charset="0"/>
              </a:rPr>
              <a:t>ư</a:t>
            </a:r>
            <a:r>
              <a:rPr lang="en-US" altLang="en-US" dirty="0">
                <a:latin typeface="Calibri" panose="020F0502020204030204" pitchFamily="34" charset="0"/>
              </a:rPr>
              <a:t>a </a:t>
            </a:r>
            <a:r>
              <a:rPr lang="en-US" altLang="en-US" dirty="0" err="1">
                <a:latin typeface="Calibri" panose="020F0502020204030204" pitchFamily="34" charset="0"/>
              </a:rPr>
              <a:t>biến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chứng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thủng</a:t>
            </a:r>
            <a:endParaRPr lang="en-US" altLang="en-US" dirty="0">
              <a:latin typeface="Calibri" panose="020F0502020204030204" pitchFamily="34" charset="0"/>
            </a:endParaRPr>
          </a:p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Điều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trị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kháng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sinh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đường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tĩnh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mạch</a:t>
            </a:r>
            <a:endParaRPr lang="en-US" altLang="en-US" dirty="0">
              <a:latin typeface="Calibri" panose="020F0502020204030204" pitchFamily="34" charset="0"/>
            </a:endParaRPr>
          </a:p>
          <a:p>
            <a:pPr eaLnBrk="1" hangingPunct="1"/>
            <a:r>
              <a:rPr lang="en-US" altLang="en-US" dirty="0" err="1">
                <a:latin typeface="Calibri" panose="020F0502020204030204" pitchFamily="34" charset="0"/>
              </a:rPr>
              <a:t>Thành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công</a:t>
            </a:r>
            <a:r>
              <a:rPr lang="en-US" altLang="en-US" dirty="0">
                <a:latin typeface="Calibri" panose="020F0502020204030204" pitchFamily="34" charset="0"/>
              </a:rPr>
              <a:t> 95%, </a:t>
            </a:r>
            <a:r>
              <a:rPr lang="en-US" altLang="en-US" dirty="0" err="1">
                <a:latin typeface="Calibri" panose="020F0502020204030204" pitchFamily="34" charset="0"/>
              </a:rPr>
              <a:t>tái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phát</a:t>
            </a:r>
            <a:r>
              <a:rPr lang="en-US" altLang="en-US" dirty="0">
                <a:latin typeface="Calibri" panose="020F0502020204030204" pitchFamily="34" charset="0"/>
              </a:rPr>
              <a:t> 37% </a:t>
            </a:r>
            <a:r>
              <a:rPr lang="en-US" altLang="en-US" dirty="0" err="1">
                <a:latin typeface="Calibri" panose="020F0502020204030204" pitchFamily="34" charset="0"/>
              </a:rPr>
              <a:t>sau</a:t>
            </a:r>
            <a:r>
              <a:rPr lang="en-US" altLang="en-US" dirty="0">
                <a:latin typeface="Calibri" panose="020F0502020204030204" pitchFamily="34" charset="0"/>
              </a:rPr>
              <a:t> 12-14 </a:t>
            </a:r>
            <a:r>
              <a:rPr lang="en-US" altLang="en-US" dirty="0" err="1">
                <a:latin typeface="Calibri" panose="020F0502020204030204" pitchFamily="34" charset="0"/>
              </a:rPr>
              <a:t>tháng</a:t>
            </a:r>
            <a:endParaRPr lang="en-US" altLang="en-US" dirty="0">
              <a:latin typeface="Calibri" panose="020F0502020204030204" pitchFamily="34" charset="0"/>
            </a:endParaRP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A788C-F6F4-480D-9D1B-E65089BB5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Phẫu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thuật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nội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soi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cắt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ruột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  <a:latin typeface="Calibri" pitchFamily="34" charset="0"/>
              </a:rPr>
              <a:t>thừa</a:t>
            </a:r>
            <a:endParaRPr lang="en-US" dirty="0">
              <a:solidFill>
                <a:schemeClr val="tx2">
                  <a:satMod val="130000"/>
                </a:schemeClr>
              </a:solidFill>
              <a:latin typeface="Calibri" pitchFamily="34" charset="0"/>
            </a:endParaRPr>
          </a:p>
        </p:txBody>
      </p:sp>
      <p:pic>
        <p:nvPicPr>
          <p:cNvPr id="9" name="CatRuotThuaNS">
            <a:hlinkClick r:id="" action="ppaction://media"/>
            <a:extLst>
              <a:ext uri="{FF2B5EF4-FFF2-40B4-BE49-F238E27FC236}">
                <a16:creationId xmlns:a16="http://schemas.microsoft.com/office/drawing/2014/main" id="{B8170769-29EE-44B6-8454-AFC5E55A226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5288" y="1447800"/>
            <a:ext cx="7040562" cy="48006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15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52D0A-ACAB-4034-9D1E-017B91D4B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U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nhày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ruột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thừa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61443" name="Content Placeholder 2">
            <a:extLst>
              <a:ext uri="{FF2B5EF4-FFF2-40B4-BE49-F238E27FC236}">
                <a16:creationId xmlns:a16="http://schemas.microsoft.com/office/drawing/2014/main" id="{C7A00D85-6B00-4FC4-A753-F22B88FD3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61444" name="Picture 4" descr="03">
            <a:extLst>
              <a:ext uri="{FF2B5EF4-FFF2-40B4-BE49-F238E27FC236}">
                <a16:creationId xmlns:a16="http://schemas.microsoft.com/office/drawing/2014/main" id="{2E1EC6A3-D4AF-45DF-970C-51A734B77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295400"/>
            <a:ext cx="7162800" cy="537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6D42-1D09-464A-AA7A-7A49AA23E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62467" name="Content Placeholder 2">
            <a:extLst>
              <a:ext uri="{FF2B5EF4-FFF2-40B4-BE49-F238E27FC236}">
                <a16:creationId xmlns:a16="http://schemas.microsoft.com/office/drawing/2014/main" id="{E39780A5-4F6A-40CC-9831-2D997CD31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62468" name="Picture 5" descr="IMG_0718">
            <a:extLst>
              <a:ext uri="{FF2B5EF4-FFF2-40B4-BE49-F238E27FC236}">
                <a16:creationId xmlns:a16="http://schemas.microsoft.com/office/drawing/2014/main" id="{C617C364-BA54-4D7B-8507-9D1D72E8E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352550"/>
            <a:ext cx="6854825" cy="514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836F5-0825-405E-901B-61DE2396F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>
              <a:solidFill>
                <a:schemeClr val="tx2">
                  <a:satMod val="130000"/>
                </a:schemeClr>
              </a:solidFill>
            </a:endParaRPr>
          </a:p>
        </p:txBody>
      </p:sp>
      <p:pic>
        <p:nvPicPr>
          <p:cNvPr id="4" name="Produce.mpg">
            <a:hlinkClick r:id="" action="ppaction://media"/>
            <a:extLst>
              <a:ext uri="{FF2B5EF4-FFF2-40B4-BE49-F238E27FC236}">
                <a16:creationId xmlns:a16="http://schemas.microsoft.com/office/drawing/2014/main" id="{04C7A309-04AA-49CA-B70F-3734A5838B4C}"/>
              </a:ext>
            </a:extLst>
          </p:cNvPr>
          <p:cNvPicPr>
            <a:picLocks noGrp="1" noChangeAspect="1" noChangeArrowheads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17675" y="1295400"/>
            <a:ext cx="6877050" cy="468947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6B088-4DB2-49CF-AAD9-BFAE491CA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28" y="274638"/>
            <a:ext cx="8885522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VIÊM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RUỘT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THỪA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Uptodate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2019)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10E82F-3782-4096-90CE-4371D7E4DF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" y="1524000"/>
            <a:ext cx="9046143" cy="486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110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BFBA1-8E92-4070-B8B8-50CEB3375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Viêm</a:t>
            </a:r>
            <a:r>
              <a:rPr lang="en-US" dirty="0"/>
              <a:t> </a:t>
            </a:r>
            <a:r>
              <a:rPr lang="en-US" dirty="0" err="1"/>
              <a:t>ruột</a:t>
            </a:r>
            <a:r>
              <a:rPr lang="en-US" dirty="0"/>
              <a:t> </a:t>
            </a:r>
            <a:r>
              <a:rPr lang="en-US" dirty="0" err="1"/>
              <a:t>thừa</a:t>
            </a:r>
            <a:r>
              <a:rPr lang="en-US" dirty="0"/>
              <a:t> </a:t>
            </a:r>
            <a:r>
              <a:rPr lang="en-US" dirty="0" err="1"/>
              <a:t>mủ</a:t>
            </a:r>
            <a:endParaRPr lang="en-US" dirty="0"/>
          </a:p>
        </p:txBody>
      </p:sp>
      <p:sp>
        <p:nvSpPr>
          <p:cNvPr id="14339" name="Content Placeholder 2">
            <a:extLst>
              <a:ext uri="{FF2B5EF4-FFF2-40B4-BE49-F238E27FC236}">
                <a16:creationId xmlns:a16="http://schemas.microsoft.com/office/drawing/2014/main" id="{1674933B-7D6F-4043-9D5A-81988E2EA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14340" name="Picture 3">
            <a:extLst>
              <a:ext uri="{FF2B5EF4-FFF2-40B4-BE49-F238E27FC236}">
                <a16:creationId xmlns:a16="http://schemas.microsoft.com/office/drawing/2014/main" id="{823BFCE1-7E16-42E1-8A66-858B919A6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675" y="1524000"/>
            <a:ext cx="7188200" cy="481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ADCDE-57D7-40FC-8719-1037682C7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Viêm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ruột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thừa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hoại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tử</a:t>
            </a: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5A98D02F-3B37-4037-9C26-B83F29B35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5100" y="1439863"/>
            <a:ext cx="7499350" cy="6096000"/>
          </a:xfrm>
        </p:spPr>
        <p:txBody>
          <a:bodyPr/>
          <a:lstStyle/>
          <a:p>
            <a:pPr algn="just" eaLnBrk="1" hangingPunct="1"/>
            <a:r>
              <a:rPr lang="en-US" altLang="en-US"/>
              <a:t>Cuối cùng động mạch ruột thừa bị huyết khối gây tắc mạch và ruột thừa hoại tử</a:t>
            </a:r>
          </a:p>
          <a:p>
            <a:pPr algn="just" eaLnBrk="1" hangingPunct="1"/>
            <a:r>
              <a:rPr lang="en-US" altLang="en-US"/>
              <a:t>Thường xãy ra ở đầu ruột thừa và gây thủng ruột thừa</a:t>
            </a:r>
          </a:p>
        </p:txBody>
      </p:sp>
      <p:pic>
        <p:nvPicPr>
          <p:cNvPr id="15364" name="Picture 3">
            <a:extLst>
              <a:ext uri="{FF2B5EF4-FFF2-40B4-BE49-F238E27FC236}">
                <a16:creationId xmlns:a16="http://schemas.microsoft.com/office/drawing/2014/main" id="{9B6FBECA-352D-46DF-A33E-CA22F0F1B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713" y="3886200"/>
            <a:ext cx="8650287" cy="301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65B36-8402-4943-A3B2-A057182DB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Viêm</a:t>
            </a:r>
            <a:r>
              <a:rPr lang="en-US" dirty="0"/>
              <a:t> </a:t>
            </a:r>
            <a:r>
              <a:rPr lang="en-US" dirty="0" err="1"/>
              <a:t>ruột</a:t>
            </a:r>
            <a:r>
              <a:rPr lang="en-US" dirty="0"/>
              <a:t> </a:t>
            </a:r>
            <a:r>
              <a:rPr lang="en-US" dirty="0" err="1"/>
              <a:t>thừa</a:t>
            </a:r>
            <a:r>
              <a:rPr lang="en-US" dirty="0"/>
              <a:t> </a:t>
            </a:r>
            <a:r>
              <a:rPr lang="en-US" dirty="0" err="1"/>
              <a:t>hoại</a:t>
            </a:r>
            <a:r>
              <a:rPr lang="en-US" dirty="0"/>
              <a:t> </a:t>
            </a:r>
            <a:r>
              <a:rPr lang="en-US" dirty="0" err="1"/>
              <a:t>tử</a:t>
            </a:r>
            <a:endParaRPr lang="en-US" dirty="0"/>
          </a:p>
        </p:txBody>
      </p:sp>
      <p:sp>
        <p:nvSpPr>
          <p:cNvPr id="16387" name="Content Placeholder 2">
            <a:extLst>
              <a:ext uri="{FF2B5EF4-FFF2-40B4-BE49-F238E27FC236}">
                <a16:creationId xmlns:a16="http://schemas.microsoft.com/office/drawing/2014/main" id="{8F83FDA0-D2D0-45A8-8BD4-3F295489A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Phân tràn vào ổ phúc mạc và gây viêm phúc mạc hay tạo thành áp xe nếu được ruột và mạc nối lớn khu trú</a:t>
            </a:r>
          </a:p>
          <a:p>
            <a:endParaRPr lang="en-US" altLang="en-US"/>
          </a:p>
        </p:txBody>
      </p:sp>
      <p:pic>
        <p:nvPicPr>
          <p:cNvPr id="16388" name="Picture 3">
            <a:extLst>
              <a:ext uri="{FF2B5EF4-FFF2-40B4-BE49-F238E27FC236}">
                <a16:creationId xmlns:a16="http://schemas.microsoft.com/office/drawing/2014/main" id="{A45EC82B-834C-4FC6-92A0-D78E44AB6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3276600"/>
            <a:ext cx="4035425" cy="323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B6B5C-F23B-413D-9834-99365DD02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20FA5565-269E-4B04-84B4-58746BBF2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17412" name="Picture 4">
            <a:extLst>
              <a:ext uri="{FF2B5EF4-FFF2-40B4-BE49-F238E27FC236}">
                <a16:creationId xmlns:a16="http://schemas.microsoft.com/office/drawing/2014/main" id="{7DD9ACB9-283B-4F60-8AB2-AF3FBA142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33400"/>
            <a:ext cx="8488363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1891</TotalTime>
  <Words>1470</Words>
  <Application>Microsoft Office PowerPoint</Application>
  <PresentationFormat>On-screen Show (4:3)</PresentationFormat>
  <Paragraphs>156</Paragraphs>
  <Slides>58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4" baseType="lpstr">
      <vt:lpstr>Arial</vt:lpstr>
      <vt:lpstr>Calibri</vt:lpstr>
      <vt:lpstr>Gill Sans MT</vt:lpstr>
      <vt:lpstr>Verdana</vt:lpstr>
      <vt:lpstr>Wingdings 2</vt:lpstr>
      <vt:lpstr>Solstice</vt:lpstr>
      <vt:lpstr>ĐIỀU TRỊ VIÊM RUỘT THỪA</vt:lpstr>
      <vt:lpstr>Sinh lý bệnh</vt:lpstr>
      <vt:lpstr>Sinh lý bệnh</vt:lpstr>
      <vt:lpstr>PowerPoint Presentation</vt:lpstr>
      <vt:lpstr>PowerPoint Presentation</vt:lpstr>
      <vt:lpstr>Viêm ruột thừa mủ</vt:lpstr>
      <vt:lpstr>Viêm ruột thừa hoại tử</vt:lpstr>
      <vt:lpstr>Viêm ruột thừa hoại tử</vt:lpstr>
      <vt:lpstr>PowerPoint Presentation</vt:lpstr>
      <vt:lpstr>Bệnh cảnh điển hình</vt:lpstr>
      <vt:lpstr>Bệnh cảnh điển hình</vt:lpstr>
      <vt:lpstr>PowerPoint Presentation</vt:lpstr>
      <vt:lpstr>PowerPoint Presentation</vt:lpstr>
      <vt:lpstr>PowerPoint Presentation</vt:lpstr>
      <vt:lpstr>PowerPoint Presentation</vt:lpstr>
      <vt:lpstr>Bệnh cảnh lâm sàng khác</vt:lpstr>
      <vt:lpstr>Bệnh cảnh lâm sàng khác</vt:lpstr>
      <vt:lpstr>PowerPoint Presentation</vt:lpstr>
      <vt:lpstr>PowerPoint Presentation</vt:lpstr>
      <vt:lpstr>Bệnh cảnh lâm sàng khác</vt:lpstr>
      <vt:lpstr>Chẩn đoán </vt:lpstr>
      <vt:lpstr>Triệu chứng </vt:lpstr>
      <vt:lpstr>Đau hố chậu phải</vt:lpstr>
      <vt:lpstr>Các triệu chứng chủ yếu</vt:lpstr>
      <vt:lpstr>Chẩn đoán </vt:lpstr>
      <vt:lpstr>Các điểm đặc biệt trong bệnh sử và thăm khám</vt:lpstr>
      <vt:lpstr>Các điểm đặc biệt trong bệnh sử và thăm khám</vt:lpstr>
      <vt:lpstr>Các xét nghiệm CLS</vt:lpstr>
      <vt:lpstr>Chẩn đoán hình ảnh </vt:lpstr>
      <vt:lpstr>Siêu âm</vt:lpstr>
      <vt:lpstr>Chụp X quang cắt lớp điện toán</vt:lpstr>
      <vt:lpstr>Cộng hưởng từ</vt:lpstr>
      <vt:lpstr>Chẩn đoán phân biệt</vt:lpstr>
      <vt:lpstr>Chẩn đoán phân biệt</vt:lpstr>
      <vt:lpstr>Chẩn đoán phân biệt</vt:lpstr>
      <vt:lpstr>Chẩn đoán phân biệt</vt:lpstr>
      <vt:lpstr>Điều trị tại phòng cấp cứu</vt:lpstr>
      <vt:lpstr>PowerPoint Presentation</vt:lpstr>
      <vt:lpstr>Bảng điểm ALVARADO</vt:lpstr>
      <vt:lpstr>PowerPoint Presentation</vt:lpstr>
      <vt:lpstr>Lưu đồ chẩn đoán và điều trị</vt:lpstr>
      <vt:lpstr>Lưu đồ chẩn đoán và điều trị (ALVARADO SCORE)</vt:lpstr>
      <vt:lpstr>PowerPoint Presentation</vt:lpstr>
      <vt:lpstr>Kháng sinh dự phòng</vt:lpstr>
      <vt:lpstr>Điều trị viêm ruột thừa</vt:lpstr>
      <vt:lpstr>Điều trị viêm ruột thừa</vt:lpstr>
      <vt:lpstr>Phẫu thuật nội soi </vt:lpstr>
      <vt:lpstr>PowerPoint Presentation</vt:lpstr>
      <vt:lpstr>PowerPoint Presentation</vt:lpstr>
      <vt:lpstr>Phẫu thuật mở cắt ruột thừa</vt:lpstr>
      <vt:lpstr>PowerPoint Presentation</vt:lpstr>
      <vt:lpstr>Điều trị kháng sinh không mổ</vt:lpstr>
      <vt:lpstr>Điều trị kháng sinh không mổ</vt:lpstr>
      <vt:lpstr>Phẫu thuật nội soi cắt ruột thừa</vt:lpstr>
      <vt:lpstr>U nhày ruột thừa</vt:lpstr>
      <vt:lpstr>PowerPoint Presentation</vt:lpstr>
      <vt:lpstr>PowerPoint Presentation</vt:lpstr>
      <vt:lpstr>LƯU ĐỒ ĐIỀU TRỊ VIÊM RUỘT THỪA (Uptodate 2019)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VIÊM RUỘT THỪA CẤP</dc:title>
  <dc:creator>Nguyen Trung Tin</dc:creator>
  <cp:lastModifiedBy>Nguyen Trung Tin (K. Hau mon truc trang)</cp:lastModifiedBy>
  <cp:revision>107</cp:revision>
  <dcterms:created xsi:type="dcterms:W3CDTF">2016-09-10T11:52:22Z</dcterms:created>
  <dcterms:modified xsi:type="dcterms:W3CDTF">2019-12-30T09:44:30Z</dcterms:modified>
</cp:coreProperties>
</file>

<file path=docProps/thumbnail.jpeg>
</file>